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68" r:id="rId4"/>
  </p:sldMasterIdLst>
  <p:notesMasterIdLst>
    <p:notesMasterId r:id="rId31"/>
  </p:notesMasterIdLst>
  <p:handoutMasterIdLst>
    <p:handoutMasterId r:id="rId32"/>
  </p:handoutMasterIdLst>
  <p:sldIdLst>
    <p:sldId id="330" r:id="rId5"/>
    <p:sldId id="331" r:id="rId6"/>
    <p:sldId id="332" r:id="rId7"/>
    <p:sldId id="352" r:id="rId8"/>
    <p:sldId id="333" r:id="rId9"/>
    <p:sldId id="339" r:id="rId10"/>
    <p:sldId id="326" r:id="rId11"/>
    <p:sldId id="340" r:id="rId12"/>
    <p:sldId id="328" r:id="rId13"/>
    <p:sldId id="354" r:id="rId14"/>
    <p:sldId id="353" r:id="rId15"/>
    <p:sldId id="336" r:id="rId16"/>
    <p:sldId id="341" r:id="rId17"/>
    <p:sldId id="342" r:id="rId18"/>
    <p:sldId id="344" r:id="rId19"/>
    <p:sldId id="343" r:id="rId20"/>
    <p:sldId id="345" r:id="rId21"/>
    <p:sldId id="346" r:id="rId22"/>
    <p:sldId id="347" r:id="rId23"/>
    <p:sldId id="350" r:id="rId24"/>
    <p:sldId id="351" r:id="rId25"/>
    <p:sldId id="348" r:id="rId26"/>
    <p:sldId id="349" r:id="rId27"/>
    <p:sldId id="355" r:id="rId28"/>
    <p:sldId id="356" r:id="rId29"/>
    <p:sldId id="33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88" autoAdjust="0"/>
    <p:restoredTop sz="85316" autoAdjust="0"/>
  </p:normalViewPr>
  <p:slideViewPr>
    <p:cSldViewPr snapToGrid="0">
      <p:cViewPr varScale="1">
        <p:scale>
          <a:sx n="96" d="100"/>
          <a:sy n="96" d="100"/>
        </p:scale>
        <p:origin x="54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10/19/2024</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10/19/2024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mj-lt"/>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mn-lt"/>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9.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hyperlink" Target="https://monopoly.fandom.com/wiki/Speed_Die" TargetMode="External"/><Relationship Id="rId3" Type="http://schemas.openxmlformats.org/officeDocument/2006/relationships/image" Target="../media/image64.png"/><Relationship Id="rId7" Type="http://schemas.openxmlformats.org/officeDocument/2006/relationships/hyperlink" Target="https://monopoly.fandom.com/wiki/Birthday_Gift_(Mega_Edition_space)" TargetMode="External"/><Relationship Id="rId2" Type="http://schemas.openxmlformats.org/officeDocument/2006/relationships/image" Target="../media/image35.jpg"/><Relationship Id="rId1" Type="http://schemas.openxmlformats.org/officeDocument/2006/relationships/slideLayout" Target="../slideLayouts/slideLayout6.xml"/><Relationship Id="rId6" Type="http://schemas.openxmlformats.org/officeDocument/2006/relationships/hyperlink" Target="https://monopoly.fandom.com/wiki/Monopoly:_The_Mega_Edition" TargetMode="External"/><Relationship Id="rId5" Type="http://schemas.openxmlformats.org/officeDocument/2006/relationships/image" Target="../media/image66.jpe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hyperlink" Target="https://monopoly.fandom.com/wiki/Monopoly" TargetMode="External"/><Relationship Id="rId1" Type="http://schemas.openxmlformats.org/officeDocument/2006/relationships/slideLayout" Target="../slideLayouts/slideLayout6.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3.xml.rels><?xml version="1.0" encoding="UTF-8" standalone="yes"?>
<Relationships xmlns="http://schemas.openxmlformats.org/package/2006/relationships"><Relationship Id="rId3" Type="http://schemas.openxmlformats.org/officeDocument/2006/relationships/hyperlink" Target="https://monopoly.fandom.com/wiki/Monopoly" TargetMode="External"/><Relationship Id="rId7" Type="http://schemas.openxmlformats.org/officeDocument/2006/relationships/image" Target="../media/image81.jpeg"/><Relationship Id="rId2" Type="http://schemas.openxmlformats.org/officeDocument/2006/relationships/image" Target="../media/image78.jpeg"/><Relationship Id="rId1" Type="http://schemas.openxmlformats.org/officeDocument/2006/relationships/slideLayout" Target="../slideLayouts/slideLayout6.xml"/><Relationship Id="rId6" Type="http://schemas.openxmlformats.org/officeDocument/2006/relationships/hyperlink" Target="https://monopoly.fandom.com/wiki/Parker_Brothers" TargetMode="External"/><Relationship Id="rId5" Type="http://schemas.openxmlformats.org/officeDocument/2006/relationships/image" Target="../media/image80.jpeg"/><Relationship Id="rId4" Type="http://schemas.openxmlformats.org/officeDocument/2006/relationships/image" Target="../media/image79.jpeg"/></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hyperlink" Target="https://en.wikipedia.org/wiki/Hasbro"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FC7B-7008-CF79-CA61-501AE40EF6C4}"/>
              </a:ext>
            </a:extLst>
          </p:cNvPr>
          <p:cNvSpPr>
            <a:spLocks noGrp="1"/>
          </p:cNvSpPr>
          <p:nvPr>
            <p:ph type="title"/>
          </p:nvPr>
        </p:nvSpPr>
        <p:spPr>
          <a:xfrm>
            <a:off x="757256" y="973706"/>
            <a:ext cx="9990258" cy="4287736"/>
          </a:xfrm>
        </p:spPr>
        <p:txBody>
          <a:bodyPr/>
          <a:lstStyle/>
          <a:p>
            <a:r>
              <a:rPr lang="en-US" dirty="0">
                <a:latin typeface="Akira Expanded" panose="02000800000000000000" pitchFamily="50" charset="0"/>
              </a:rPr>
              <a:t>DE</a:t>
            </a:r>
            <a:br>
              <a:rPr lang="en-US" dirty="0">
                <a:latin typeface="Akira Expanded" panose="02000800000000000000" pitchFamily="50" charset="0"/>
              </a:rPr>
            </a:br>
            <a:r>
              <a:rPr lang="en-US" dirty="0">
                <a:latin typeface="Akira Expanded" panose="02000800000000000000" pitchFamily="50" charset="0"/>
              </a:rPr>
              <a:t>CONSTUCTION </a:t>
            </a:r>
            <a:br>
              <a:rPr lang="en-US" dirty="0">
                <a:latin typeface="Akira Expanded" panose="02000800000000000000" pitchFamily="50" charset="0"/>
              </a:rPr>
            </a:br>
            <a:r>
              <a:rPr lang="en-US" dirty="0">
                <a:latin typeface="Akira Expanded" panose="02000800000000000000" pitchFamily="50" charset="0"/>
              </a:rPr>
              <a:t>OF</a:t>
            </a:r>
          </a:p>
        </p:txBody>
      </p:sp>
      <p:pic>
        <p:nvPicPr>
          <p:cNvPr id="1026" name="Picture 2">
            <a:extLst>
              <a:ext uri="{FF2B5EF4-FFF2-40B4-BE49-F238E27FC236}">
                <a16:creationId xmlns:a16="http://schemas.microsoft.com/office/drawing/2014/main" id="{17385277-D9C2-853C-7E0B-837CB8D0E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243" y="3429000"/>
            <a:ext cx="68580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9A54E3B-9532-F8C3-7CA2-5F01B396933C}"/>
              </a:ext>
            </a:extLst>
          </p:cNvPr>
          <p:cNvSpPr txBox="1">
            <a:spLocks/>
          </p:cNvSpPr>
          <p:nvPr/>
        </p:nvSpPr>
        <p:spPr>
          <a:xfrm>
            <a:off x="8169964" y="5102086"/>
            <a:ext cx="2339009" cy="782207"/>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80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1800" dirty="0">
                <a:latin typeface="Akira Expanded" panose="02000800000000000000" pitchFamily="50" charset="0"/>
              </a:rPr>
              <a:t>BY ATHUL K M</a:t>
            </a:r>
          </a:p>
          <a:p>
            <a:pPr algn="r"/>
            <a:r>
              <a:rPr lang="en-US" sz="1800" dirty="0">
                <a:latin typeface="Akira Expanded" panose="02000800000000000000" pitchFamily="50" charset="0"/>
              </a:rPr>
              <a:t>MSC GT</a:t>
            </a:r>
          </a:p>
        </p:txBody>
      </p:sp>
    </p:spTree>
    <p:extLst>
      <p:ext uri="{BB962C8B-B14F-4D97-AF65-F5344CB8AC3E}">
        <p14:creationId xmlns:p14="http://schemas.microsoft.com/office/powerpoint/2010/main" val="266339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947333" y="495878"/>
            <a:ext cx="3829619" cy="394136"/>
          </a:xfrm>
        </p:spPr>
        <p:txBody>
          <a:bodyPr/>
          <a:lstStyle/>
          <a:p>
            <a:r>
              <a:rPr lang="en-US" sz="2800" dirty="0">
                <a:latin typeface="Akira Expanded" panose="02000800000000000000" pitchFamily="50" charset="0"/>
              </a:rPr>
              <a:t>INSIDE THE BOX</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10</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pic>
        <p:nvPicPr>
          <p:cNvPr id="7170" name="Picture 2" descr="This may contain: a monopoly board game with people on it and the words monopoly written in large letters">
            <a:extLst>
              <a:ext uri="{FF2B5EF4-FFF2-40B4-BE49-F238E27FC236}">
                <a16:creationId xmlns:a16="http://schemas.microsoft.com/office/drawing/2014/main" id="{7BDB96DF-4021-5A66-1AF3-D5AF0DCD1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683" y="1824060"/>
            <a:ext cx="4554833" cy="455483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7AB48F81-FD4F-597D-6506-0E28E5B1E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989" y="4215345"/>
            <a:ext cx="1487616" cy="21677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8AE7CCFD-82F7-623C-790D-AE5783547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006" y="3985158"/>
            <a:ext cx="1712365" cy="253764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0F5DD539-4FB2-76EE-3452-2286B8DB44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0293" y="1640246"/>
            <a:ext cx="2934850" cy="293485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7BA80BBF-0956-9956-1370-40BBA43C84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1340" y="3944061"/>
            <a:ext cx="2160668" cy="2578742"/>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563E5AD8-5356-1281-CA18-FF7AED0E0F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1720" y="-391660"/>
            <a:ext cx="2372931" cy="3171470"/>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a:extLst>
              <a:ext uri="{FF2B5EF4-FFF2-40B4-BE49-F238E27FC236}">
                <a16:creationId xmlns:a16="http://schemas.microsoft.com/office/drawing/2014/main" id="{6A185F96-29DF-E533-D872-533FBA325B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4357" y="773782"/>
            <a:ext cx="1581327" cy="192966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B7ABC17F-5BC4-9447-7622-979408763D06}"/>
              </a:ext>
            </a:extLst>
          </p:cNvPr>
          <p:cNvSpPr txBox="1">
            <a:spLocks/>
          </p:cNvSpPr>
          <p:nvPr/>
        </p:nvSpPr>
        <p:spPr>
          <a:xfrm>
            <a:off x="912412" y="884168"/>
            <a:ext cx="4717881" cy="679590"/>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angal" panose="02040503050203030202" pitchFamily="18" charset="0"/>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mj-lt"/>
              </a:rPr>
              <a:t>Inside a </a:t>
            </a:r>
            <a:r>
              <a:rPr lang="en-US" b="1" dirty="0">
                <a:latin typeface="+mj-lt"/>
              </a:rPr>
              <a:t>Monopoly</a:t>
            </a:r>
            <a:r>
              <a:rPr lang="en-US" dirty="0">
                <a:latin typeface="+mj-lt"/>
              </a:rPr>
              <a:t> box, you'll find a game board, player tokens, property Title Deed cards, Chance and Community Chest cards, Monopoly money, houses, hotels, two dice, and a rulebook..</a:t>
            </a:r>
            <a:endParaRPr lang="en-US" dirty="0">
              <a:solidFill>
                <a:schemeClr val="bg2"/>
              </a:solidFill>
              <a:latin typeface="+mj-lt"/>
            </a:endParaRPr>
          </a:p>
        </p:txBody>
      </p:sp>
      <p:sp>
        <p:nvSpPr>
          <p:cNvPr id="7" name="Text Placeholder 5">
            <a:extLst>
              <a:ext uri="{FF2B5EF4-FFF2-40B4-BE49-F238E27FC236}">
                <a16:creationId xmlns:a16="http://schemas.microsoft.com/office/drawing/2014/main" id="{D76EA114-0B43-BB39-EDB1-FF16CBD09EE9}"/>
              </a:ext>
            </a:extLst>
          </p:cNvPr>
          <p:cNvSpPr txBox="1">
            <a:spLocks/>
          </p:cNvSpPr>
          <p:nvPr/>
        </p:nvSpPr>
        <p:spPr>
          <a:xfrm>
            <a:off x="6164069" y="6313661"/>
            <a:ext cx="1120377"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fontAlgn="auto"/>
            <a:r>
              <a:rPr lang="en-US" dirty="0">
                <a:latin typeface="+mj-lt"/>
              </a:rPr>
              <a:t>Special Cards</a:t>
            </a:r>
            <a:endParaRPr lang="en-IN" b="0" i="0" dirty="0">
              <a:effectLst/>
              <a:latin typeface="+mj-lt"/>
            </a:endParaRPr>
          </a:p>
        </p:txBody>
      </p:sp>
      <p:sp>
        <p:nvSpPr>
          <p:cNvPr id="8" name="Text Placeholder 5">
            <a:extLst>
              <a:ext uri="{FF2B5EF4-FFF2-40B4-BE49-F238E27FC236}">
                <a16:creationId xmlns:a16="http://schemas.microsoft.com/office/drawing/2014/main" id="{E58049C3-C00C-78E5-AC74-AE5346550DBF}"/>
              </a:ext>
            </a:extLst>
          </p:cNvPr>
          <p:cNvSpPr txBox="1">
            <a:spLocks/>
          </p:cNvSpPr>
          <p:nvPr/>
        </p:nvSpPr>
        <p:spPr>
          <a:xfrm>
            <a:off x="8053174" y="6313661"/>
            <a:ext cx="1254523"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fontAlgn="auto"/>
            <a:r>
              <a:rPr lang="en-US" dirty="0">
                <a:latin typeface="+mj-lt"/>
              </a:rPr>
              <a:t>Property Cards</a:t>
            </a:r>
            <a:endParaRPr lang="en-IN" b="0" i="0" dirty="0">
              <a:effectLst/>
              <a:latin typeface="+mj-lt"/>
            </a:endParaRPr>
          </a:p>
        </p:txBody>
      </p:sp>
      <p:sp>
        <p:nvSpPr>
          <p:cNvPr id="10" name="Text Placeholder 5">
            <a:extLst>
              <a:ext uri="{FF2B5EF4-FFF2-40B4-BE49-F238E27FC236}">
                <a16:creationId xmlns:a16="http://schemas.microsoft.com/office/drawing/2014/main" id="{99053096-9860-10B2-817F-CDA6F04CB93B}"/>
              </a:ext>
            </a:extLst>
          </p:cNvPr>
          <p:cNvSpPr txBox="1">
            <a:spLocks/>
          </p:cNvSpPr>
          <p:nvPr/>
        </p:nvSpPr>
        <p:spPr>
          <a:xfrm>
            <a:off x="9624636" y="6234984"/>
            <a:ext cx="1874077"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fontAlgn="auto"/>
            <a:r>
              <a:rPr lang="en-US" dirty="0">
                <a:latin typeface="+mj-lt"/>
              </a:rPr>
              <a:t>Chest and chance Cards</a:t>
            </a:r>
            <a:endParaRPr lang="en-IN" b="0" i="0" dirty="0">
              <a:effectLst/>
              <a:latin typeface="+mj-lt"/>
            </a:endParaRPr>
          </a:p>
        </p:txBody>
      </p:sp>
      <p:sp>
        <p:nvSpPr>
          <p:cNvPr id="12" name="Text Placeholder 5">
            <a:extLst>
              <a:ext uri="{FF2B5EF4-FFF2-40B4-BE49-F238E27FC236}">
                <a16:creationId xmlns:a16="http://schemas.microsoft.com/office/drawing/2014/main" id="{2756A799-262C-B3FC-D138-8BA46F676FD0}"/>
              </a:ext>
            </a:extLst>
          </p:cNvPr>
          <p:cNvSpPr txBox="1">
            <a:spLocks/>
          </p:cNvSpPr>
          <p:nvPr/>
        </p:nvSpPr>
        <p:spPr>
          <a:xfrm>
            <a:off x="5753922" y="3472599"/>
            <a:ext cx="1254523"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fontAlgn="auto"/>
            <a:r>
              <a:rPr lang="en-US" dirty="0">
                <a:latin typeface="+mj-lt"/>
              </a:rPr>
              <a:t>Set of houses,</a:t>
            </a:r>
            <a:r>
              <a:rPr lang="en-IN" dirty="0">
                <a:latin typeface="+mj-lt"/>
              </a:rPr>
              <a:t>hotels and two dice</a:t>
            </a:r>
            <a:endParaRPr lang="en-US" dirty="0">
              <a:latin typeface="+mj-lt"/>
            </a:endParaRPr>
          </a:p>
        </p:txBody>
      </p:sp>
      <p:sp>
        <p:nvSpPr>
          <p:cNvPr id="13" name="Text Placeholder 5">
            <a:extLst>
              <a:ext uri="{FF2B5EF4-FFF2-40B4-BE49-F238E27FC236}">
                <a16:creationId xmlns:a16="http://schemas.microsoft.com/office/drawing/2014/main" id="{F0203F8F-3E2A-3B02-11CE-CEE4717CCDCE}"/>
              </a:ext>
            </a:extLst>
          </p:cNvPr>
          <p:cNvSpPr txBox="1">
            <a:spLocks/>
          </p:cNvSpPr>
          <p:nvPr/>
        </p:nvSpPr>
        <p:spPr>
          <a:xfrm>
            <a:off x="8466960" y="1745407"/>
            <a:ext cx="1254523"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fontAlgn="auto"/>
            <a:r>
              <a:rPr lang="en-US" dirty="0">
                <a:latin typeface="+mj-lt"/>
              </a:rPr>
              <a:t>Set of different player tokens</a:t>
            </a:r>
          </a:p>
        </p:txBody>
      </p:sp>
      <p:sp>
        <p:nvSpPr>
          <p:cNvPr id="14" name="Text Placeholder 5">
            <a:extLst>
              <a:ext uri="{FF2B5EF4-FFF2-40B4-BE49-F238E27FC236}">
                <a16:creationId xmlns:a16="http://schemas.microsoft.com/office/drawing/2014/main" id="{30DB4A27-9BBD-9E27-F603-7C999D712AE2}"/>
              </a:ext>
            </a:extLst>
          </p:cNvPr>
          <p:cNvSpPr txBox="1">
            <a:spLocks/>
          </p:cNvSpPr>
          <p:nvPr/>
        </p:nvSpPr>
        <p:spPr>
          <a:xfrm>
            <a:off x="9762915" y="2927094"/>
            <a:ext cx="1254523"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r" fontAlgn="auto"/>
            <a:r>
              <a:rPr lang="en-US" dirty="0">
                <a:latin typeface="+mj-lt"/>
              </a:rPr>
              <a:t>Set of different currencies </a:t>
            </a:r>
          </a:p>
        </p:txBody>
      </p:sp>
      <p:pic>
        <p:nvPicPr>
          <p:cNvPr id="7188" name="Picture 20" descr="Monopoly Deal Cards Instruction Book - Front Side">
            <a:extLst>
              <a:ext uri="{FF2B5EF4-FFF2-40B4-BE49-F238E27FC236}">
                <a16:creationId xmlns:a16="http://schemas.microsoft.com/office/drawing/2014/main" id="{10C22701-3C09-BEDE-E09A-FF11D42FF7E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39" b="74715"/>
          <a:stretch/>
        </p:blipFill>
        <p:spPr bwMode="auto">
          <a:xfrm>
            <a:off x="5694853" y="188952"/>
            <a:ext cx="2218926" cy="15016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5">
            <a:extLst>
              <a:ext uri="{FF2B5EF4-FFF2-40B4-BE49-F238E27FC236}">
                <a16:creationId xmlns:a16="http://schemas.microsoft.com/office/drawing/2014/main" id="{AC858DCD-E7F3-3075-E420-064C41C16C45}"/>
              </a:ext>
            </a:extLst>
          </p:cNvPr>
          <p:cNvSpPr txBox="1">
            <a:spLocks/>
          </p:cNvSpPr>
          <p:nvPr/>
        </p:nvSpPr>
        <p:spPr>
          <a:xfrm>
            <a:off x="5764923" y="1745407"/>
            <a:ext cx="2073923"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fontAlgn="auto"/>
            <a:r>
              <a:rPr lang="en-US" dirty="0">
                <a:latin typeface="+mj-lt"/>
              </a:rPr>
              <a:t>Rule Book</a:t>
            </a:r>
          </a:p>
        </p:txBody>
      </p:sp>
      <p:sp>
        <p:nvSpPr>
          <p:cNvPr id="16" name="Text Placeholder 5">
            <a:extLst>
              <a:ext uri="{FF2B5EF4-FFF2-40B4-BE49-F238E27FC236}">
                <a16:creationId xmlns:a16="http://schemas.microsoft.com/office/drawing/2014/main" id="{601620C7-E1D5-DCC5-8DD9-EBEB2440C246}"/>
              </a:ext>
            </a:extLst>
          </p:cNvPr>
          <p:cNvSpPr txBox="1">
            <a:spLocks/>
          </p:cNvSpPr>
          <p:nvPr/>
        </p:nvSpPr>
        <p:spPr>
          <a:xfrm>
            <a:off x="2552852" y="6454705"/>
            <a:ext cx="1120377"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fontAlgn="auto"/>
            <a:r>
              <a:rPr lang="en-US" dirty="0">
                <a:latin typeface="+mj-lt"/>
              </a:rPr>
              <a:t>Game Board</a:t>
            </a:r>
            <a:endParaRPr lang="en-IN" b="0" i="0" dirty="0">
              <a:effectLst/>
              <a:latin typeface="+mj-lt"/>
            </a:endParaRPr>
          </a:p>
        </p:txBody>
      </p:sp>
    </p:spTree>
    <p:extLst>
      <p:ext uri="{BB962C8B-B14F-4D97-AF65-F5344CB8AC3E}">
        <p14:creationId xmlns:p14="http://schemas.microsoft.com/office/powerpoint/2010/main" val="2386290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242130" y="425139"/>
            <a:ext cx="5012895" cy="2403406"/>
          </a:xfrm>
        </p:spPr>
        <p:txBody>
          <a:bodyPr/>
          <a:lstStyle/>
          <a:p>
            <a:r>
              <a:rPr lang="en-US" dirty="0">
                <a:latin typeface="Akira Expanded" panose="02000800000000000000" pitchFamily="50" charset="0"/>
              </a:rPr>
              <a:t>HOW TO </a:t>
            </a:r>
            <a:br>
              <a:rPr lang="en-US" dirty="0">
                <a:latin typeface="Akira Expanded" panose="02000800000000000000" pitchFamily="50" charset="0"/>
              </a:rPr>
            </a:br>
            <a:r>
              <a:rPr lang="en-US" dirty="0">
                <a:latin typeface="Akira Expanded" panose="02000800000000000000" pitchFamily="50" charset="0"/>
              </a:rPr>
              <a:t>PLAY</a:t>
            </a:r>
            <a:br>
              <a:rPr lang="en-US" dirty="0">
                <a:latin typeface="Akira Expanded" panose="02000800000000000000" pitchFamily="50" charset="0"/>
              </a:rPr>
            </a:br>
            <a:r>
              <a:rPr lang="en-US" dirty="0">
                <a:latin typeface="Akira Expanded" panose="02000800000000000000" pitchFamily="50" charset="0"/>
              </a:rPr>
              <a:t>MONOPOLY</a:t>
            </a:r>
          </a:p>
        </p:txBody>
      </p:sp>
      <p:sp>
        <p:nvSpPr>
          <p:cNvPr id="10" name="Text Placeholder 9">
            <a:extLst>
              <a:ext uri="{FF2B5EF4-FFF2-40B4-BE49-F238E27FC236}">
                <a16:creationId xmlns:a16="http://schemas.microsoft.com/office/drawing/2014/main" id="{8C000D14-0078-1084-4080-4C7AAF3FBDE1}"/>
              </a:ext>
            </a:extLst>
          </p:cNvPr>
          <p:cNvSpPr>
            <a:spLocks noGrp="1"/>
          </p:cNvSpPr>
          <p:nvPr>
            <p:ph type="body" sz="quarter" idx="14"/>
          </p:nvPr>
        </p:nvSpPr>
        <p:spPr>
          <a:xfrm>
            <a:off x="1242130" y="2910028"/>
            <a:ext cx="4708096" cy="1376398"/>
          </a:xfrm>
        </p:spPr>
        <p:txBody>
          <a:bodyPr/>
          <a:lstStyle/>
          <a:p>
            <a:r>
              <a:rPr lang="en-US" dirty="0">
                <a:latin typeface="+mj-lt"/>
              </a:rPr>
              <a:t>Objective, Skills, Game Setup, Basic rules, Land Rules, Jail Rules, Build Rules, Trading Rules, Bank Rules, Winning Rule.</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11</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pic>
        <p:nvPicPr>
          <p:cNvPr id="7174" name="Picture 6">
            <a:extLst>
              <a:ext uri="{FF2B5EF4-FFF2-40B4-BE49-F238E27FC236}">
                <a16:creationId xmlns:a16="http://schemas.microsoft.com/office/drawing/2014/main" id="{5EE57A58-ED1D-F2B9-4136-A7A0C17CC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86410"/>
            <a:ext cx="4613819" cy="575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293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22D31AFA-1E7C-94F2-7A81-4B357EB87183}"/>
              </a:ext>
            </a:extLst>
          </p:cNvPr>
          <p:cNvSpPr>
            <a:spLocks noGrp="1"/>
          </p:cNvSpPr>
          <p:nvPr>
            <p:ph type="body" sz="quarter" idx="17"/>
          </p:nvPr>
        </p:nvSpPr>
        <p:spPr>
          <a:xfrm>
            <a:off x="869581" y="885507"/>
            <a:ext cx="4318646" cy="771016"/>
          </a:xfrm>
        </p:spPr>
        <p:txBody>
          <a:bodyPr/>
          <a:lstStyle/>
          <a:p>
            <a:r>
              <a:rPr lang="en-US" dirty="0">
                <a:latin typeface="+mj-lt"/>
              </a:rPr>
              <a:t>The goal is to become the wealthiest player by buying, renting, and selling properties and eventually forcing other players into bankruptcy.</a:t>
            </a:r>
          </a:p>
        </p:txBody>
      </p:sp>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12</a:t>
            </a:fld>
            <a:endParaRPr lang="en-US" dirty="0"/>
          </a:p>
        </p:txBody>
      </p:sp>
      <p:sp>
        <p:nvSpPr>
          <p:cNvPr id="7" name="Title 8">
            <a:extLst>
              <a:ext uri="{FF2B5EF4-FFF2-40B4-BE49-F238E27FC236}">
                <a16:creationId xmlns:a16="http://schemas.microsoft.com/office/drawing/2014/main" id="{A8C12B4A-9773-71CC-F6B2-48FFE05CEE15}"/>
              </a:ext>
            </a:extLst>
          </p:cNvPr>
          <p:cNvSpPr txBox="1">
            <a:spLocks/>
          </p:cNvSpPr>
          <p:nvPr/>
        </p:nvSpPr>
        <p:spPr>
          <a:xfrm>
            <a:off x="742282" y="450446"/>
            <a:ext cx="3286379"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latin typeface="Akira Expanded" panose="02000800000000000000" pitchFamily="50" charset="0"/>
              </a:rPr>
              <a:t>OBJECTIVE</a:t>
            </a:r>
          </a:p>
        </p:txBody>
      </p:sp>
      <p:sp>
        <p:nvSpPr>
          <p:cNvPr id="14" name="Footer Placeholder 2">
            <a:extLst>
              <a:ext uri="{FF2B5EF4-FFF2-40B4-BE49-F238E27FC236}">
                <a16:creationId xmlns:a16="http://schemas.microsoft.com/office/drawing/2014/main" id="{43394591-EA9B-771B-48E8-C871954FE163}"/>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15" name="Title 8">
            <a:extLst>
              <a:ext uri="{FF2B5EF4-FFF2-40B4-BE49-F238E27FC236}">
                <a16:creationId xmlns:a16="http://schemas.microsoft.com/office/drawing/2014/main" id="{74F5F5EA-DFA1-4CDC-82F2-DCFCF7F6063B}"/>
              </a:ext>
            </a:extLst>
          </p:cNvPr>
          <p:cNvSpPr txBox="1">
            <a:spLocks/>
          </p:cNvSpPr>
          <p:nvPr/>
        </p:nvSpPr>
        <p:spPr>
          <a:xfrm>
            <a:off x="8011971" y="437066"/>
            <a:ext cx="3286379"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200" dirty="0">
                <a:latin typeface="Akira Expanded" panose="02000800000000000000" pitchFamily="50" charset="0"/>
              </a:rPr>
              <a:t>SKILLS</a:t>
            </a:r>
          </a:p>
        </p:txBody>
      </p:sp>
      <p:sp>
        <p:nvSpPr>
          <p:cNvPr id="16" name="Text Placeholder 32">
            <a:extLst>
              <a:ext uri="{FF2B5EF4-FFF2-40B4-BE49-F238E27FC236}">
                <a16:creationId xmlns:a16="http://schemas.microsoft.com/office/drawing/2014/main" id="{344557C7-3818-10BA-C85B-F8AA9018353D}"/>
              </a:ext>
            </a:extLst>
          </p:cNvPr>
          <p:cNvSpPr txBox="1">
            <a:spLocks/>
          </p:cNvSpPr>
          <p:nvPr/>
        </p:nvSpPr>
        <p:spPr>
          <a:xfrm>
            <a:off x="9402417" y="885507"/>
            <a:ext cx="1663148" cy="1294476"/>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r"/>
            <a:r>
              <a:rPr lang="en-IN" b="0" i="0" u="none" strike="noStrike" dirty="0">
                <a:solidFill>
                  <a:schemeClr val="bg2"/>
                </a:solidFill>
                <a:effectLst/>
                <a:latin typeface="+mj-lt"/>
              </a:rPr>
              <a:t>Negotiation</a:t>
            </a:r>
          </a:p>
          <a:p>
            <a:pPr algn="r"/>
            <a:r>
              <a:rPr lang="en-IN" b="0" i="0" u="none" strike="noStrike" dirty="0">
                <a:solidFill>
                  <a:schemeClr val="bg2"/>
                </a:solidFill>
                <a:effectLst/>
                <a:latin typeface="+mj-lt"/>
              </a:rPr>
              <a:t>Resource Management</a:t>
            </a:r>
            <a:endParaRPr lang="en-IN" b="0" i="0" dirty="0">
              <a:solidFill>
                <a:schemeClr val="bg2"/>
              </a:solidFill>
              <a:effectLst/>
              <a:latin typeface="+mj-lt"/>
            </a:endParaRPr>
          </a:p>
          <a:p>
            <a:pPr algn="r"/>
            <a:r>
              <a:rPr lang="en-IN" b="0" i="0" u="none" strike="noStrike" dirty="0">
                <a:solidFill>
                  <a:schemeClr val="bg2"/>
                </a:solidFill>
                <a:effectLst/>
                <a:latin typeface="+mj-lt"/>
              </a:rPr>
              <a:t>Financial Management</a:t>
            </a:r>
            <a:endParaRPr lang="en-IN" b="0" i="0" dirty="0">
              <a:solidFill>
                <a:schemeClr val="bg2"/>
              </a:solidFill>
              <a:effectLst/>
              <a:latin typeface="+mj-lt"/>
            </a:endParaRPr>
          </a:p>
          <a:p>
            <a:pPr algn="r"/>
            <a:r>
              <a:rPr lang="en-IN" b="0" i="0" u="none" strike="noStrike" dirty="0">
                <a:solidFill>
                  <a:schemeClr val="bg2"/>
                </a:solidFill>
                <a:effectLst/>
                <a:latin typeface="+mj-lt"/>
              </a:rPr>
              <a:t>Strategy</a:t>
            </a:r>
            <a:endParaRPr lang="en-IN" b="0" i="0" dirty="0">
              <a:solidFill>
                <a:schemeClr val="bg2"/>
              </a:solidFill>
              <a:effectLst/>
              <a:latin typeface="+mj-lt"/>
            </a:endParaRPr>
          </a:p>
        </p:txBody>
      </p:sp>
      <p:sp>
        <p:nvSpPr>
          <p:cNvPr id="17" name="Text Placeholder 32">
            <a:extLst>
              <a:ext uri="{FF2B5EF4-FFF2-40B4-BE49-F238E27FC236}">
                <a16:creationId xmlns:a16="http://schemas.microsoft.com/office/drawing/2014/main" id="{897B3C56-9F01-8A87-1EDC-4270191A0338}"/>
              </a:ext>
            </a:extLst>
          </p:cNvPr>
          <p:cNvSpPr txBox="1">
            <a:spLocks/>
          </p:cNvSpPr>
          <p:nvPr/>
        </p:nvSpPr>
        <p:spPr>
          <a:xfrm>
            <a:off x="869581" y="2446264"/>
            <a:ext cx="3808436" cy="3752754"/>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IN" b="1" dirty="0">
                <a:latin typeface="+mj-lt"/>
              </a:rPr>
              <a:t>Players</a:t>
            </a:r>
            <a:r>
              <a:rPr lang="en-IN" dirty="0">
                <a:latin typeface="+mj-lt"/>
              </a:rPr>
              <a:t>: 2-8 players.</a:t>
            </a:r>
          </a:p>
          <a:p>
            <a:r>
              <a:rPr lang="en-IN" b="1" dirty="0">
                <a:latin typeface="+mj-lt"/>
              </a:rPr>
              <a:t>Money Given</a:t>
            </a:r>
            <a:r>
              <a:rPr lang="en-IN" dirty="0">
                <a:latin typeface="+mj-lt"/>
              </a:rPr>
              <a:t>: About $1500</a:t>
            </a:r>
          </a:p>
          <a:p>
            <a:r>
              <a:rPr lang="en-US" b="1" dirty="0">
                <a:latin typeface="+mj-lt"/>
              </a:rPr>
              <a:t>Board</a:t>
            </a:r>
            <a:r>
              <a:rPr lang="en-US" dirty="0">
                <a:latin typeface="+mj-lt"/>
              </a:rPr>
              <a:t>: Place the board in the center with all players around it.</a:t>
            </a:r>
            <a:endParaRPr lang="en-IN" dirty="0">
              <a:latin typeface="+mj-lt"/>
            </a:endParaRPr>
          </a:p>
          <a:p>
            <a:r>
              <a:rPr lang="en-US" b="1" dirty="0">
                <a:latin typeface="+mj-lt"/>
              </a:rPr>
              <a:t>Banker</a:t>
            </a:r>
            <a:r>
              <a:rPr lang="en-US" dirty="0">
                <a:latin typeface="+mj-lt"/>
              </a:rPr>
              <a:t>: Choose one player as the banker. The banker handles money, Title Deeds, houses, hotels, and auctions.</a:t>
            </a:r>
            <a:endParaRPr lang="en-IN" dirty="0">
              <a:latin typeface="+mj-lt"/>
            </a:endParaRPr>
          </a:p>
          <a:p>
            <a:r>
              <a:rPr lang="en-US" b="1" dirty="0">
                <a:latin typeface="+mj-lt"/>
              </a:rPr>
              <a:t>Money Distribution</a:t>
            </a:r>
            <a:r>
              <a:rPr lang="en-US" dirty="0">
                <a:latin typeface="+mj-lt"/>
              </a:rPr>
              <a:t>: Each player starts with $1,500 in various denominations.</a:t>
            </a:r>
            <a:endParaRPr lang="en-IN" dirty="0">
              <a:latin typeface="+mj-lt"/>
            </a:endParaRPr>
          </a:p>
          <a:p>
            <a:r>
              <a:rPr lang="en-US" b="1" dirty="0">
                <a:latin typeface="+mj-lt"/>
              </a:rPr>
              <a:t>Tokens</a:t>
            </a:r>
            <a:r>
              <a:rPr lang="en-US" dirty="0">
                <a:latin typeface="+mj-lt"/>
              </a:rPr>
              <a:t>: Each player chooses a token to represent them on the board.</a:t>
            </a:r>
            <a:endParaRPr lang="en-IN" dirty="0">
              <a:latin typeface="+mj-lt"/>
            </a:endParaRPr>
          </a:p>
          <a:p>
            <a:r>
              <a:rPr lang="en-US" b="1" dirty="0">
                <a:latin typeface="+mj-lt"/>
              </a:rPr>
              <a:t>Properties</a:t>
            </a:r>
            <a:r>
              <a:rPr lang="en-US" dirty="0">
                <a:latin typeface="+mj-lt"/>
              </a:rPr>
              <a:t>: Shuffle the Chance and Community Chest cards and place them face down in their respective spots.</a:t>
            </a:r>
            <a:endParaRPr lang="en-IN" dirty="0">
              <a:latin typeface="+mj-lt"/>
            </a:endParaRPr>
          </a:p>
          <a:p>
            <a:r>
              <a:rPr lang="en-US" b="1" dirty="0">
                <a:latin typeface="+mj-lt"/>
              </a:rPr>
              <a:t>Dice</a:t>
            </a:r>
            <a:r>
              <a:rPr lang="en-US" dirty="0">
                <a:latin typeface="+mj-lt"/>
              </a:rPr>
              <a:t>: Use two six-sided dice for movement.</a:t>
            </a:r>
          </a:p>
        </p:txBody>
      </p:sp>
      <p:sp>
        <p:nvSpPr>
          <p:cNvPr id="22" name="Title 8">
            <a:extLst>
              <a:ext uri="{FF2B5EF4-FFF2-40B4-BE49-F238E27FC236}">
                <a16:creationId xmlns:a16="http://schemas.microsoft.com/office/drawing/2014/main" id="{43BA202F-4750-7EEB-1ED2-EB43F5F2A7A9}"/>
              </a:ext>
            </a:extLst>
          </p:cNvPr>
          <p:cNvSpPr txBox="1">
            <a:spLocks/>
          </p:cNvSpPr>
          <p:nvPr/>
        </p:nvSpPr>
        <p:spPr>
          <a:xfrm>
            <a:off x="869581" y="2006468"/>
            <a:ext cx="3636158"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kira Expanded" panose="02000800000000000000" pitchFamily="50" charset="0"/>
              </a:rPr>
              <a:t>GAME SETUP</a:t>
            </a:r>
          </a:p>
        </p:txBody>
      </p:sp>
      <p:pic>
        <p:nvPicPr>
          <p:cNvPr id="8197" name="Picture 5">
            <a:extLst>
              <a:ext uri="{FF2B5EF4-FFF2-40B4-BE49-F238E27FC236}">
                <a16:creationId xmlns:a16="http://schemas.microsoft.com/office/drawing/2014/main" id="{B148F191-E32D-76DB-F80A-2FA10F598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76" y="3057442"/>
            <a:ext cx="6712226" cy="346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422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22D31AFA-1E7C-94F2-7A81-4B357EB87183}"/>
              </a:ext>
            </a:extLst>
          </p:cNvPr>
          <p:cNvSpPr>
            <a:spLocks noGrp="1"/>
          </p:cNvSpPr>
          <p:nvPr>
            <p:ph type="body" sz="quarter" idx="17"/>
          </p:nvPr>
        </p:nvSpPr>
        <p:spPr>
          <a:xfrm>
            <a:off x="1002102" y="790850"/>
            <a:ext cx="4318646" cy="771016"/>
          </a:xfrm>
        </p:spPr>
        <p:txBody>
          <a:bodyPr/>
          <a:lstStyle/>
          <a:p>
            <a:r>
              <a:rPr lang="en-US" b="1" dirty="0">
                <a:latin typeface="+mj-lt"/>
              </a:rPr>
              <a:t>Starting the Game</a:t>
            </a:r>
            <a:r>
              <a:rPr lang="en-US" dirty="0">
                <a:latin typeface="+mj-lt"/>
              </a:rPr>
              <a:t>: Players roll the dice. The highest roller goes first, and turns proceed clockwise.</a:t>
            </a:r>
          </a:p>
          <a:p>
            <a:r>
              <a:rPr lang="en-US" b="1" dirty="0">
                <a:latin typeface="+mj-lt"/>
              </a:rPr>
              <a:t>Movement</a:t>
            </a:r>
            <a:r>
              <a:rPr lang="en-US" dirty="0">
                <a:latin typeface="+mj-lt"/>
              </a:rPr>
              <a:t>: On each turn, roll the dice and move your token the number of spaces shown. If you land on or pass "Go," collect $200 from the bank.</a:t>
            </a:r>
          </a:p>
          <a:p>
            <a:r>
              <a:rPr lang="en-US" b="1" dirty="0">
                <a:latin typeface="+mj-lt"/>
              </a:rPr>
              <a:t>Free Parking</a:t>
            </a:r>
            <a:r>
              <a:rPr lang="en-US" dirty="0">
                <a:latin typeface="+mj-lt"/>
              </a:rPr>
              <a:t>: Nothing happens; it's a rest spot.</a:t>
            </a:r>
          </a:p>
          <a:p>
            <a:endParaRPr lang="en-US" dirty="0">
              <a:latin typeface="+mj-lt"/>
            </a:endParaRPr>
          </a:p>
        </p:txBody>
      </p:sp>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13</a:t>
            </a:fld>
            <a:endParaRPr lang="en-US" dirty="0"/>
          </a:p>
        </p:txBody>
      </p:sp>
      <p:sp>
        <p:nvSpPr>
          <p:cNvPr id="7" name="Title 8">
            <a:extLst>
              <a:ext uri="{FF2B5EF4-FFF2-40B4-BE49-F238E27FC236}">
                <a16:creationId xmlns:a16="http://schemas.microsoft.com/office/drawing/2014/main" id="{A8C12B4A-9773-71CC-F6B2-48FFE05CEE15}"/>
              </a:ext>
            </a:extLst>
          </p:cNvPr>
          <p:cNvSpPr txBox="1">
            <a:spLocks/>
          </p:cNvSpPr>
          <p:nvPr/>
        </p:nvSpPr>
        <p:spPr>
          <a:xfrm>
            <a:off x="1002102" y="443820"/>
            <a:ext cx="3773555"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kira Expanded" panose="02000800000000000000" pitchFamily="50" charset="0"/>
              </a:rPr>
              <a:t>BASIC RULES</a:t>
            </a:r>
          </a:p>
        </p:txBody>
      </p:sp>
      <p:sp>
        <p:nvSpPr>
          <p:cNvPr id="14" name="Footer Placeholder 2">
            <a:extLst>
              <a:ext uri="{FF2B5EF4-FFF2-40B4-BE49-F238E27FC236}">
                <a16:creationId xmlns:a16="http://schemas.microsoft.com/office/drawing/2014/main" id="{43394591-EA9B-771B-48E8-C871954FE163}"/>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6" name="Title 8">
            <a:extLst>
              <a:ext uri="{FF2B5EF4-FFF2-40B4-BE49-F238E27FC236}">
                <a16:creationId xmlns:a16="http://schemas.microsoft.com/office/drawing/2014/main" id="{781F7313-1A96-0B1C-F8DC-0D3929B18703}"/>
              </a:ext>
            </a:extLst>
          </p:cNvPr>
          <p:cNvSpPr txBox="1">
            <a:spLocks/>
          </p:cNvSpPr>
          <p:nvPr/>
        </p:nvSpPr>
        <p:spPr>
          <a:xfrm>
            <a:off x="6096000" y="270305"/>
            <a:ext cx="5300710"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800" dirty="0">
                <a:latin typeface="Akira Expanded" panose="02000800000000000000" pitchFamily="50" charset="0"/>
              </a:rPr>
              <a:t>LAND RULES</a:t>
            </a:r>
          </a:p>
        </p:txBody>
      </p:sp>
      <p:sp>
        <p:nvSpPr>
          <p:cNvPr id="8" name="Text Placeholder 32">
            <a:extLst>
              <a:ext uri="{FF2B5EF4-FFF2-40B4-BE49-F238E27FC236}">
                <a16:creationId xmlns:a16="http://schemas.microsoft.com/office/drawing/2014/main" id="{FD3554ED-EAB8-04CC-AB91-1D44D8BA3566}"/>
              </a:ext>
            </a:extLst>
          </p:cNvPr>
          <p:cNvSpPr txBox="1">
            <a:spLocks/>
          </p:cNvSpPr>
          <p:nvPr/>
        </p:nvSpPr>
        <p:spPr>
          <a:xfrm>
            <a:off x="7623155" y="597821"/>
            <a:ext cx="3773555" cy="22797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r"/>
            <a:r>
              <a:rPr lang="en-US" b="1" dirty="0">
                <a:latin typeface="+mj-lt"/>
              </a:rPr>
              <a:t>Property</a:t>
            </a:r>
            <a:r>
              <a:rPr lang="en-US" dirty="0">
                <a:latin typeface="+mj-lt"/>
              </a:rPr>
              <a:t>: If you land on an unowned property, you can buy it from the bank at the listed price. If you don't want to buy, the banker auctions it to other players.</a:t>
            </a:r>
          </a:p>
          <a:p>
            <a:pPr algn="r"/>
            <a:r>
              <a:rPr lang="en-US" b="1" dirty="0">
                <a:latin typeface="+mj-lt"/>
              </a:rPr>
              <a:t>Rent</a:t>
            </a:r>
            <a:r>
              <a:rPr lang="en-US" dirty="0">
                <a:latin typeface="+mj-lt"/>
              </a:rPr>
              <a:t>: If you land on a property owned by another player, you must pay rent according to the property's Title Deed.</a:t>
            </a:r>
          </a:p>
          <a:p>
            <a:pPr algn="r"/>
            <a:r>
              <a:rPr lang="en-US" b="1" dirty="0">
                <a:latin typeface="+mj-lt"/>
              </a:rPr>
              <a:t>Chance/Community Chest</a:t>
            </a:r>
            <a:r>
              <a:rPr lang="en-US" dirty="0">
                <a:latin typeface="+mj-lt"/>
              </a:rPr>
              <a:t>: Draw a card from the respective deck and follow its instructions.</a:t>
            </a:r>
          </a:p>
          <a:p>
            <a:pPr algn="r"/>
            <a:r>
              <a:rPr lang="en-US" b="1" dirty="0">
                <a:latin typeface="+mj-lt"/>
              </a:rPr>
              <a:t>Income Tax/Luxury Tax</a:t>
            </a:r>
            <a:r>
              <a:rPr lang="en-US" dirty="0">
                <a:latin typeface="+mj-lt"/>
              </a:rPr>
              <a:t>: Pay the specified amount to the bank.</a:t>
            </a:r>
          </a:p>
          <a:p>
            <a:pPr algn="r"/>
            <a:endParaRPr lang="en-US" dirty="0">
              <a:latin typeface="+mj-lt"/>
            </a:endParaRPr>
          </a:p>
        </p:txBody>
      </p:sp>
      <p:pic>
        <p:nvPicPr>
          <p:cNvPr id="9221" name="Picture 5" descr="On the way to jail Boise, Idaho - November 18th, 2012: The monopoly board game was first published by Parker Brothers, currently owned by Hasbro, in 1935 monopoly board game stock pictures, royalty-free photos &amp; images">
            <a:extLst>
              <a:ext uri="{FF2B5EF4-FFF2-40B4-BE49-F238E27FC236}">
                <a16:creationId xmlns:a16="http://schemas.microsoft.com/office/drawing/2014/main" id="{D3E96DF1-CC2E-A106-A175-7F8E84F5A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694" y="4768690"/>
            <a:ext cx="3152455" cy="15684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BB171CEA-6A21-D65C-0978-21967ECA2E90}"/>
              </a:ext>
            </a:extLst>
          </p:cNvPr>
          <p:cNvSpPr txBox="1">
            <a:spLocks/>
          </p:cNvSpPr>
          <p:nvPr/>
        </p:nvSpPr>
        <p:spPr>
          <a:xfrm>
            <a:off x="888686" y="2440979"/>
            <a:ext cx="5300710"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Akira Expanded" panose="02000800000000000000" pitchFamily="50" charset="0"/>
              </a:rPr>
              <a:t>JAIL RULES</a:t>
            </a:r>
          </a:p>
        </p:txBody>
      </p:sp>
      <p:sp>
        <p:nvSpPr>
          <p:cNvPr id="10" name="Text Placeholder 32">
            <a:extLst>
              <a:ext uri="{FF2B5EF4-FFF2-40B4-BE49-F238E27FC236}">
                <a16:creationId xmlns:a16="http://schemas.microsoft.com/office/drawing/2014/main" id="{BB80BA95-8CA4-8228-0C6D-920A9F679507}"/>
              </a:ext>
            </a:extLst>
          </p:cNvPr>
          <p:cNvSpPr txBox="1">
            <a:spLocks/>
          </p:cNvSpPr>
          <p:nvPr/>
        </p:nvSpPr>
        <p:spPr>
          <a:xfrm>
            <a:off x="856495" y="2788009"/>
            <a:ext cx="3396574" cy="348566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mj-lt"/>
              </a:rPr>
              <a:t>If you land on the "Go to Jail" space, move your token directly to jail. You can leave by:</a:t>
            </a:r>
          </a:p>
          <a:p>
            <a:pPr marL="285750" indent="-285750">
              <a:buFont typeface="Arial" panose="020B0604020202020204" pitchFamily="34" charset="0"/>
              <a:buChar char="•"/>
            </a:pPr>
            <a:r>
              <a:rPr lang="en-US" dirty="0">
                <a:latin typeface="+mj-lt"/>
              </a:rPr>
              <a:t>Rolling doubles on any of your next three turns.</a:t>
            </a:r>
          </a:p>
          <a:p>
            <a:pPr marL="285750" indent="-285750">
              <a:buFont typeface="Arial" panose="020B0604020202020204" pitchFamily="34" charset="0"/>
              <a:buChar char="•"/>
            </a:pPr>
            <a:r>
              <a:rPr lang="en-US" dirty="0">
                <a:latin typeface="+mj-lt"/>
              </a:rPr>
              <a:t>Paying $50 before your next turn.</a:t>
            </a:r>
          </a:p>
          <a:p>
            <a:pPr marL="285750" indent="-285750">
              <a:buFont typeface="Arial" panose="020B0604020202020204" pitchFamily="34" charset="0"/>
              <a:buChar char="•"/>
            </a:pPr>
            <a:r>
              <a:rPr lang="en-US" dirty="0">
                <a:latin typeface="+mj-lt"/>
              </a:rPr>
              <a:t>Using a "Get Out of Jail Free" card if you have one.</a:t>
            </a:r>
          </a:p>
        </p:txBody>
      </p:sp>
      <p:pic>
        <p:nvPicPr>
          <p:cNvPr id="9223" name="Picture 7" descr="Monopoly game Go square West Palm Beach, USA - August 15, 2013: A partial view of a Monopoly game board on a white background showing the Go start square with various game playing pieces set up on the game board. A Chance card is also displayed showing Advance to Go.  Monopoly is a popular board game that is owned and distributed by Hasbro. monopoly board game stock pictures, royalty-free photos &amp; images">
            <a:extLst>
              <a:ext uri="{FF2B5EF4-FFF2-40B4-BE49-F238E27FC236}">
                <a16:creationId xmlns:a16="http://schemas.microsoft.com/office/drawing/2014/main" id="{F7D081FA-9CEC-A205-2A0D-1229AA4E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568" y="515210"/>
            <a:ext cx="1900284" cy="25729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8">
            <a:extLst>
              <a:ext uri="{FF2B5EF4-FFF2-40B4-BE49-F238E27FC236}">
                <a16:creationId xmlns:a16="http://schemas.microsoft.com/office/drawing/2014/main" id="{A7329F99-1387-CA25-3CFA-3D73504277E4}"/>
              </a:ext>
            </a:extLst>
          </p:cNvPr>
          <p:cNvSpPr txBox="1">
            <a:spLocks/>
          </p:cNvSpPr>
          <p:nvPr/>
        </p:nvSpPr>
        <p:spPr>
          <a:xfrm>
            <a:off x="6038639" y="3527354"/>
            <a:ext cx="5300710"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800" dirty="0">
                <a:latin typeface="Akira Expanded" panose="02000800000000000000" pitchFamily="50" charset="0"/>
              </a:rPr>
              <a:t>BUILD RULES</a:t>
            </a:r>
          </a:p>
        </p:txBody>
      </p:sp>
      <p:sp>
        <p:nvSpPr>
          <p:cNvPr id="12" name="Text Placeholder 32">
            <a:extLst>
              <a:ext uri="{FF2B5EF4-FFF2-40B4-BE49-F238E27FC236}">
                <a16:creationId xmlns:a16="http://schemas.microsoft.com/office/drawing/2014/main" id="{794F3578-173C-E2ED-6957-01057E07EFB5}"/>
              </a:ext>
            </a:extLst>
          </p:cNvPr>
          <p:cNvSpPr txBox="1">
            <a:spLocks/>
          </p:cNvSpPr>
          <p:nvPr/>
        </p:nvSpPr>
        <p:spPr>
          <a:xfrm>
            <a:off x="7845287" y="3854870"/>
            <a:ext cx="3494062" cy="22797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r"/>
            <a:r>
              <a:rPr lang="en-US" dirty="0">
                <a:latin typeface="+mj-lt"/>
              </a:rPr>
              <a:t>Once you own all properties in a color group, you can start building houses and hotels to increase the rent.</a:t>
            </a:r>
          </a:p>
          <a:p>
            <a:pPr algn="r"/>
            <a:r>
              <a:rPr lang="en-US" b="1" dirty="0">
                <a:latin typeface="+mj-lt"/>
              </a:rPr>
              <a:t>Houses</a:t>
            </a:r>
            <a:r>
              <a:rPr lang="en-US" dirty="0">
                <a:latin typeface="+mj-lt"/>
              </a:rPr>
              <a:t>: Can be bought from the bank and must be built evenly across the properties in a group.</a:t>
            </a:r>
          </a:p>
          <a:p>
            <a:pPr algn="r"/>
            <a:r>
              <a:rPr lang="en-US" b="1" dirty="0">
                <a:latin typeface="+mj-lt"/>
              </a:rPr>
              <a:t>Hotels</a:t>
            </a:r>
            <a:r>
              <a:rPr lang="en-US" dirty="0">
                <a:latin typeface="+mj-lt"/>
              </a:rPr>
              <a:t>: Once you have four houses on each property in a group, you can buy hotels.</a:t>
            </a:r>
          </a:p>
        </p:txBody>
      </p:sp>
      <p:pic>
        <p:nvPicPr>
          <p:cNvPr id="9225" name="Picture 9" descr="Monopoly game Go square West Palm Beach, USA - August 15, 2013: A partial view of a Monopoly game board showing the Go start square with various game pieces placed on the board. Monopoly money in various denominations can be seen along one edge of the board.  Monopoly is a popular board game that is owned and distributed by Hasbro. monopoly board game stock pictures, royalty-free photos &amp; images">
            <a:extLst>
              <a:ext uri="{FF2B5EF4-FFF2-40B4-BE49-F238E27FC236}">
                <a16:creationId xmlns:a16="http://schemas.microsoft.com/office/drawing/2014/main" id="{958A246A-80D6-DF17-EFFE-619711080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455" y="3785512"/>
            <a:ext cx="3251832" cy="21678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5">
            <a:extLst>
              <a:ext uri="{FF2B5EF4-FFF2-40B4-BE49-F238E27FC236}">
                <a16:creationId xmlns:a16="http://schemas.microsoft.com/office/drawing/2014/main" id="{619E840F-A428-D09C-2BB8-F905C7E4D2F6}"/>
              </a:ext>
            </a:extLst>
          </p:cNvPr>
          <p:cNvSpPr txBox="1">
            <a:spLocks/>
          </p:cNvSpPr>
          <p:nvPr/>
        </p:nvSpPr>
        <p:spPr>
          <a:xfrm>
            <a:off x="5580568" y="3174720"/>
            <a:ext cx="1900284"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0" i="0" dirty="0">
                <a:solidFill>
                  <a:schemeClr val="bg2"/>
                </a:solidFill>
                <a:effectLst/>
                <a:latin typeface="+mj-lt"/>
              </a:rPr>
              <a:t>Own land by placing houses or hotels</a:t>
            </a:r>
            <a:endParaRPr lang="en-US" dirty="0">
              <a:solidFill>
                <a:schemeClr val="bg2"/>
              </a:solidFill>
              <a:latin typeface="+mj-lt"/>
            </a:endParaRPr>
          </a:p>
        </p:txBody>
      </p:sp>
      <p:sp>
        <p:nvSpPr>
          <p:cNvPr id="18" name="Text Placeholder 5">
            <a:extLst>
              <a:ext uri="{FF2B5EF4-FFF2-40B4-BE49-F238E27FC236}">
                <a16:creationId xmlns:a16="http://schemas.microsoft.com/office/drawing/2014/main" id="{7CADE5B7-BE04-648C-0DF5-ABFBE080BEE4}"/>
              </a:ext>
            </a:extLst>
          </p:cNvPr>
          <p:cNvSpPr txBox="1">
            <a:spLocks/>
          </p:cNvSpPr>
          <p:nvPr/>
        </p:nvSpPr>
        <p:spPr>
          <a:xfrm>
            <a:off x="4537484" y="6049330"/>
            <a:ext cx="3303825"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0" i="0" dirty="0">
                <a:solidFill>
                  <a:schemeClr val="bg2"/>
                </a:solidFill>
                <a:effectLst/>
                <a:latin typeface="+mj-lt"/>
              </a:rPr>
              <a:t>Multiples house can be replaced with hotels</a:t>
            </a:r>
            <a:endParaRPr lang="en-US" dirty="0">
              <a:solidFill>
                <a:schemeClr val="bg2"/>
              </a:solidFill>
              <a:latin typeface="+mj-lt"/>
            </a:endParaRPr>
          </a:p>
        </p:txBody>
      </p:sp>
      <p:sp>
        <p:nvSpPr>
          <p:cNvPr id="19" name="Text Placeholder 5">
            <a:extLst>
              <a:ext uri="{FF2B5EF4-FFF2-40B4-BE49-F238E27FC236}">
                <a16:creationId xmlns:a16="http://schemas.microsoft.com/office/drawing/2014/main" id="{8E33BA34-BD5A-F73A-1F26-39D1F1183AEB}"/>
              </a:ext>
            </a:extLst>
          </p:cNvPr>
          <p:cNvSpPr txBox="1">
            <a:spLocks/>
          </p:cNvSpPr>
          <p:nvPr/>
        </p:nvSpPr>
        <p:spPr>
          <a:xfrm>
            <a:off x="888686" y="6414180"/>
            <a:ext cx="3303825"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0" i="0" dirty="0">
                <a:solidFill>
                  <a:schemeClr val="bg2"/>
                </a:solidFill>
                <a:effectLst/>
                <a:latin typeface="+mj-lt"/>
              </a:rPr>
              <a:t>You can visit jails or get out by paying</a:t>
            </a:r>
            <a:endParaRPr lang="en-US" dirty="0">
              <a:solidFill>
                <a:schemeClr val="bg2"/>
              </a:solidFill>
              <a:latin typeface="+mj-lt"/>
            </a:endParaRPr>
          </a:p>
        </p:txBody>
      </p:sp>
    </p:spTree>
    <p:extLst>
      <p:ext uri="{BB962C8B-B14F-4D97-AF65-F5344CB8AC3E}">
        <p14:creationId xmlns:p14="http://schemas.microsoft.com/office/powerpoint/2010/main" val="148650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22D31AFA-1E7C-94F2-7A81-4B357EB87183}"/>
              </a:ext>
            </a:extLst>
          </p:cNvPr>
          <p:cNvSpPr>
            <a:spLocks noGrp="1"/>
          </p:cNvSpPr>
          <p:nvPr>
            <p:ph type="body" sz="quarter" idx="17"/>
          </p:nvPr>
        </p:nvSpPr>
        <p:spPr>
          <a:xfrm>
            <a:off x="1002102" y="790850"/>
            <a:ext cx="4318646" cy="771016"/>
          </a:xfrm>
        </p:spPr>
        <p:txBody>
          <a:bodyPr/>
          <a:lstStyle/>
          <a:p>
            <a:r>
              <a:rPr lang="en-US" dirty="0">
                <a:latin typeface="+mj-lt"/>
              </a:rPr>
              <a:t>Players can trade properties, money, or Get Out of Jail Free cards. Negotiations between the players can easily change the flow of the game.</a:t>
            </a:r>
          </a:p>
        </p:txBody>
      </p:sp>
      <p:sp>
        <p:nvSpPr>
          <p:cNvPr id="2" name="Slide Number Placeholder 1">
            <a:extLst>
              <a:ext uri="{FF2B5EF4-FFF2-40B4-BE49-F238E27FC236}">
                <a16:creationId xmlns:a16="http://schemas.microsoft.com/office/drawing/2014/main" id="{5D0C2A9D-C7EB-4CEC-E3F9-F9BB96258ED5}"/>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14</a:t>
            </a:fld>
            <a:endParaRPr lang="en-US" dirty="0"/>
          </a:p>
        </p:txBody>
      </p:sp>
      <p:sp>
        <p:nvSpPr>
          <p:cNvPr id="7" name="Title 8">
            <a:extLst>
              <a:ext uri="{FF2B5EF4-FFF2-40B4-BE49-F238E27FC236}">
                <a16:creationId xmlns:a16="http://schemas.microsoft.com/office/drawing/2014/main" id="{A8C12B4A-9773-71CC-F6B2-48FFE05CEE15}"/>
              </a:ext>
            </a:extLst>
          </p:cNvPr>
          <p:cNvSpPr txBox="1">
            <a:spLocks/>
          </p:cNvSpPr>
          <p:nvPr/>
        </p:nvSpPr>
        <p:spPr>
          <a:xfrm>
            <a:off x="1002102" y="443820"/>
            <a:ext cx="4436163"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kira Expanded" panose="02000800000000000000" pitchFamily="50" charset="0"/>
              </a:rPr>
              <a:t>Trading RULES</a:t>
            </a:r>
          </a:p>
        </p:txBody>
      </p:sp>
      <p:sp>
        <p:nvSpPr>
          <p:cNvPr id="14" name="Footer Placeholder 2">
            <a:extLst>
              <a:ext uri="{FF2B5EF4-FFF2-40B4-BE49-F238E27FC236}">
                <a16:creationId xmlns:a16="http://schemas.microsoft.com/office/drawing/2014/main" id="{43394591-EA9B-771B-48E8-C871954FE163}"/>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6" name="Title 8">
            <a:extLst>
              <a:ext uri="{FF2B5EF4-FFF2-40B4-BE49-F238E27FC236}">
                <a16:creationId xmlns:a16="http://schemas.microsoft.com/office/drawing/2014/main" id="{781F7313-1A96-0B1C-F8DC-0D3929B18703}"/>
              </a:ext>
            </a:extLst>
          </p:cNvPr>
          <p:cNvSpPr txBox="1">
            <a:spLocks/>
          </p:cNvSpPr>
          <p:nvPr/>
        </p:nvSpPr>
        <p:spPr>
          <a:xfrm>
            <a:off x="6096000" y="270305"/>
            <a:ext cx="5300710"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800" dirty="0">
                <a:latin typeface="Akira Expanded" panose="02000800000000000000" pitchFamily="50" charset="0"/>
              </a:rPr>
              <a:t>BANK RULES</a:t>
            </a:r>
          </a:p>
        </p:txBody>
      </p:sp>
      <p:sp>
        <p:nvSpPr>
          <p:cNvPr id="8" name="Text Placeholder 32">
            <a:extLst>
              <a:ext uri="{FF2B5EF4-FFF2-40B4-BE49-F238E27FC236}">
                <a16:creationId xmlns:a16="http://schemas.microsoft.com/office/drawing/2014/main" id="{FD3554ED-EAB8-04CC-AB91-1D44D8BA3566}"/>
              </a:ext>
            </a:extLst>
          </p:cNvPr>
          <p:cNvSpPr txBox="1">
            <a:spLocks/>
          </p:cNvSpPr>
          <p:nvPr/>
        </p:nvSpPr>
        <p:spPr>
          <a:xfrm>
            <a:off x="7623155" y="597821"/>
            <a:ext cx="3773555" cy="2279762"/>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r"/>
            <a:r>
              <a:rPr lang="en-US" dirty="0">
                <a:latin typeface="+mj-lt"/>
              </a:rPr>
              <a:t>If a player owes more money than they can pay (either to the bank or another player), they are bankrupt and out of the game.</a:t>
            </a:r>
          </a:p>
          <a:p>
            <a:pPr algn="r"/>
            <a:r>
              <a:rPr lang="en-US" dirty="0">
                <a:latin typeface="+mj-lt"/>
              </a:rPr>
              <a:t>Sometimes the players can offer the bank for loan like policies for the sudden survival from his failure to the bankrupt.</a:t>
            </a:r>
          </a:p>
          <a:p>
            <a:pPr algn="r"/>
            <a:endParaRPr lang="en-US" dirty="0">
              <a:latin typeface="+mj-lt"/>
            </a:endParaRPr>
          </a:p>
        </p:txBody>
      </p:sp>
      <p:sp>
        <p:nvSpPr>
          <p:cNvPr id="13" name="Text Placeholder 5">
            <a:extLst>
              <a:ext uri="{FF2B5EF4-FFF2-40B4-BE49-F238E27FC236}">
                <a16:creationId xmlns:a16="http://schemas.microsoft.com/office/drawing/2014/main" id="{619E840F-A428-D09C-2BB8-F905C7E4D2F6}"/>
              </a:ext>
            </a:extLst>
          </p:cNvPr>
          <p:cNvSpPr txBox="1">
            <a:spLocks/>
          </p:cNvSpPr>
          <p:nvPr/>
        </p:nvSpPr>
        <p:spPr>
          <a:xfrm>
            <a:off x="1067254" y="4378501"/>
            <a:ext cx="3677024"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0" i="0" dirty="0">
                <a:solidFill>
                  <a:schemeClr val="bg2"/>
                </a:solidFill>
                <a:effectLst/>
                <a:latin typeface="+mj-lt"/>
              </a:rPr>
              <a:t>Players can exchange the properties with or without money on the basis of personal agreements </a:t>
            </a:r>
            <a:endParaRPr lang="en-US" dirty="0">
              <a:solidFill>
                <a:schemeClr val="bg2"/>
              </a:solidFill>
              <a:latin typeface="+mj-lt"/>
            </a:endParaRPr>
          </a:p>
        </p:txBody>
      </p:sp>
      <p:pic>
        <p:nvPicPr>
          <p:cNvPr id="10242" name="Picture 2" descr="Group of people playing Monopoly board game together at night">
            <a:extLst>
              <a:ext uri="{FF2B5EF4-FFF2-40B4-BE49-F238E27FC236}">
                <a16:creationId xmlns:a16="http://schemas.microsoft.com/office/drawing/2014/main" id="{5B48466B-3083-6FDE-5E79-993FD8685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111" y="1655905"/>
            <a:ext cx="3940865" cy="26285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 pile of Monopoly money along with a few cards for property and utilities.">
            <a:extLst>
              <a:ext uri="{FF2B5EF4-FFF2-40B4-BE49-F238E27FC236}">
                <a16:creationId xmlns:a16="http://schemas.microsoft.com/office/drawing/2014/main" id="{B1840E05-8F1F-7271-A3EE-8FB227A8D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2887" y="2163399"/>
            <a:ext cx="3703823" cy="2083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8">
            <a:extLst>
              <a:ext uri="{FF2B5EF4-FFF2-40B4-BE49-F238E27FC236}">
                <a16:creationId xmlns:a16="http://schemas.microsoft.com/office/drawing/2014/main" id="{5BB7327E-D07C-76AB-2BB3-E91ED525E597}"/>
              </a:ext>
            </a:extLst>
          </p:cNvPr>
          <p:cNvSpPr txBox="1">
            <a:spLocks/>
          </p:cNvSpPr>
          <p:nvPr/>
        </p:nvSpPr>
        <p:spPr>
          <a:xfrm>
            <a:off x="1186070" y="5149517"/>
            <a:ext cx="5300710"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Akira Expanded" panose="02000800000000000000" pitchFamily="50" charset="0"/>
              </a:rPr>
              <a:t>WINNING RULE</a:t>
            </a:r>
          </a:p>
        </p:txBody>
      </p:sp>
      <p:sp>
        <p:nvSpPr>
          <p:cNvPr id="15" name="Text Placeholder 32">
            <a:extLst>
              <a:ext uri="{FF2B5EF4-FFF2-40B4-BE49-F238E27FC236}">
                <a16:creationId xmlns:a16="http://schemas.microsoft.com/office/drawing/2014/main" id="{08D169EC-0873-49A5-B137-99350725C8C7}"/>
              </a:ext>
            </a:extLst>
          </p:cNvPr>
          <p:cNvSpPr txBox="1">
            <a:spLocks/>
          </p:cNvSpPr>
          <p:nvPr/>
        </p:nvSpPr>
        <p:spPr>
          <a:xfrm>
            <a:off x="1186070" y="5590586"/>
            <a:ext cx="9877039" cy="771016"/>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18288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mj-lt"/>
              </a:rPr>
              <a:t>The game ends when all players but one are bankrupt. The remaining player wins!</a:t>
            </a:r>
          </a:p>
          <a:p>
            <a:r>
              <a:rPr lang="en-US" dirty="0">
                <a:latin typeface="+mj-lt"/>
              </a:rPr>
              <a:t>If the game is not able to finish as if the player keep on playing the sudden move is to stop the game and count the amount of money each player have and also the amount of the property they own in each places.</a:t>
            </a:r>
          </a:p>
        </p:txBody>
      </p:sp>
    </p:spTree>
    <p:extLst>
      <p:ext uri="{BB962C8B-B14F-4D97-AF65-F5344CB8AC3E}">
        <p14:creationId xmlns:p14="http://schemas.microsoft.com/office/powerpoint/2010/main" val="2448305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3392557" y="344346"/>
            <a:ext cx="7789226" cy="376892"/>
          </a:xfrm>
        </p:spPr>
        <p:txBody>
          <a:bodyPr/>
          <a:lstStyle/>
          <a:p>
            <a:pPr algn="r"/>
            <a:r>
              <a:rPr lang="en-US" sz="2800" dirty="0">
                <a:latin typeface="Akira Expanded" panose="02000800000000000000" pitchFamily="50" charset="0"/>
              </a:rPr>
              <a:t>ABOUT THE BOARD </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15</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pic>
        <p:nvPicPr>
          <p:cNvPr id="13" name="Picture 12">
            <a:extLst>
              <a:ext uri="{FF2B5EF4-FFF2-40B4-BE49-F238E27FC236}">
                <a16:creationId xmlns:a16="http://schemas.microsoft.com/office/drawing/2014/main" id="{65E01BF9-E1C0-A214-86C5-B92B9A185662}"/>
              </a:ext>
            </a:extLst>
          </p:cNvPr>
          <p:cNvPicPr>
            <a:picLocks noChangeAspect="1"/>
          </p:cNvPicPr>
          <p:nvPr/>
        </p:nvPicPr>
        <p:blipFill>
          <a:blip r:embed="rId2"/>
          <a:stretch>
            <a:fillRect/>
          </a:stretch>
        </p:blipFill>
        <p:spPr>
          <a:xfrm>
            <a:off x="1010217" y="855713"/>
            <a:ext cx="5418800" cy="5418800"/>
          </a:xfrm>
          <a:prstGeom prst="rect">
            <a:avLst/>
          </a:prstGeom>
        </p:spPr>
      </p:pic>
      <p:sp>
        <p:nvSpPr>
          <p:cNvPr id="14" name="Text Placeholder 32">
            <a:extLst>
              <a:ext uri="{FF2B5EF4-FFF2-40B4-BE49-F238E27FC236}">
                <a16:creationId xmlns:a16="http://schemas.microsoft.com/office/drawing/2014/main" id="{E7E92051-4D07-D033-FA58-975D359C572D}"/>
              </a:ext>
            </a:extLst>
          </p:cNvPr>
          <p:cNvSpPr txBox="1">
            <a:spLocks/>
          </p:cNvSpPr>
          <p:nvPr/>
        </p:nvSpPr>
        <p:spPr>
          <a:xfrm>
            <a:off x="6863137" y="855712"/>
            <a:ext cx="4318646" cy="557159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mj-lt"/>
              </a:rPr>
              <a:t>The Monopoly board consists of 40 spaces divided into:</a:t>
            </a:r>
          </a:p>
          <a:p>
            <a:r>
              <a:rPr lang="en-US" dirty="0">
                <a:latin typeface="+mj-lt"/>
              </a:rPr>
              <a:t>1.GO: Collect $200 when passing or landing on it.</a:t>
            </a:r>
          </a:p>
          <a:p>
            <a:r>
              <a:rPr lang="en-US" dirty="0">
                <a:latin typeface="+mj-lt"/>
              </a:rPr>
              <a:t>2.Properties: Color coded groups where players can buy, develop, and charge rent.</a:t>
            </a:r>
          </a:p>
          <a:p>
            <a:r>
              <a:rPr lang="en-US" dirty="0">
                <a:latin typeface="+mj-lt"/>
              </a:rPr>
              <a:t>The 8 groups include: Brown, Light Blue, Pink, Orange, Red, Yellow, Green, Dark Blue.</a:t>
            </a:r>
          </a:p>
          <a:p>
            <a:r>
              <a:rPr lang="en-US" dirty="0">
                <a:latin typeface="+mj-lt"/>
              </a:rPr>
              <a:t>3.Railroads: 4 railroads (Reading, Pennsylvania, B&amp;O, Short Line) that increase rent when more are owned.</a:t>
            </a:r>
          </a:p>
          <a:p>
            <a:r>
              <a:rPr lang="en-US" dirty="0">
                <a:latin typeface="+mj-lt"/>
              </a:rPr>
              <a:t>4.Utilities: Electric Company and Water Works. Rent depends on dice rolls.</a:t>
            </a:r>
          </a:p>
          <a:p>
            <a:r>
              <a:rPr lang="en-US" dirty="0">
                <a:latin typeface="+mj-lt"/>
              </a:rPr>
              <a:t>5.Tax Spaces: Income Tax ($200 or 10%) and Luxury Tax ($100).</a:t>
            </a:r>
          </a:p>
          <a:p>
            <a:r>
              <a:rPr lang="en-US" dirty="0">
                <a:latin typeface="+mj-lt"/>
              </a:rPr>
              <a:t>6.Chance &amp; Community Chest**: Draw cards that provide rewards or penalties.</a:t>
            </a:r>
          </a:p>
          <a:p>
            <a:r>
              <a:rPr lang="en-US" dirty="0">
                <a:latin typeface="+mj-lt"/>
              </a:rPr>
              <a:t>7. Jail: Players go to Jail via the "Go to Jail" space or card and must get out by rolling doubles, paying $50, or using a Get Out of Jail Free card.</a:t>
            </a:r>
          </a:p>
          <a:p>
            <a:r>
              <a:rPr lang="en-US" dirty="0">
                <a:latin typeface="+mj-lt"/>
              </a:rPr>
              <a:t>8. Free Parking: No special actions.</a:t>
            </a:r>
          </a:p>
          <a:p>
            <a:r>
              <a:rPr lang="en-US" dirty="0">
                <a:latin typeface="+mj-lt"/>
              </a:rPr>
              <a:t>9.Go to Jail: Move directly to Jail.</a:t>
            </a:r>
          </a:p>
          <a:p>
            <a:endParaRPr lang="en-US" dirty="0">
              <a:latin typeface="+mj-lt"/>
            </a:endParaRPr>
          </a:p>
        </p:txBody>
      </p:sp>
    </p:spTree>
    <p:extLst>
      <p:ext uri="{BB962C8B-B14F-4D97-AF65-F5344CB8AC3E}">
        <p14:creationId xmlns:p14="http://schemas.microsoft.com/office/powerpoint/2010/main" val="1854133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2201387" y="285137"/>
            <a:ext cx="7789226" cy="376892"/>
          </a:xfrm>
        </p:spPr>
        <p:txBody>
          <a:bodyPr/>
          <a:lstStyle/>
          <a:p>
            <a:pPr algn="ctr"/>
            <a:r>
              <a:rPr lang="en-US" sz="2800" dirty="0">
                <a:latin typeface="Akira Expanded" panose="02000800000000000000" pitchFamily="50" charset="0"/>
              </a:rPr>
              <a:t>PROPERTY CARDs OF MONOPOLY</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16</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pic>
        <p:nvPicPr>
          <p:cNvPr id="16" name="Picture 15">
            <a:extLst>
              <a:ext uri="{FF2B5EF4-FFF2-40B4-BE49-F238E27FC236}">
                <a16:creationId xmlns:a16="http://schemas.microsoft.com/office/drawing/2014/main" id="{12A83F19-8367-AC7C-B88F-3D8779955A7D}"/>
              </a:ext>
            </a:extLst>
          </p:cNvPr>
          <p:cNvPicPr>
            <a:picLocks noChangeAspect="1"/>
          </p:cNvPicPr>
          <p:nvPr/>
        </p:nvPicPr>
        <p:blipFill>
          <a:blip r:embed="rId2"/>
          <a:stretch>
            <a:fillRect/>
          </a:stretch>
        </p:blipFill>
        <p:spPr>
          <a:xfrm>
            <a:off x="1018863" y="1518326"/>
            <a:ext cx="1727217" cy="2324412"/>
          </a:xfrm>
          <a:prstGeom prst="rect">
            <a:avLst/>
          </a:prstGeom>
        </p:spPr>
      </p:pic>
      <p:pic>
        <p:nvPicPr>
          <p:cNvPr id="18" name="Picture 17">
            <a:extLst>
              <a:ext uri="{FF2B5EF4-FFF2-40B4-BE49-F238E27FC236}">
                <a16:creationId xmlns:a16="http://schemas.microsoft.com/office/drawing/2014/main" id="{B22BACEF-7256-0F41-CE8C-AEDE0C4007A9}"/>
              </a:ext>
            </a:extLst>
          </p:cNvPr>
          <p:cNvPicPr>
            <a:picLocks noChangeAspect="1"/>
          </p:cNvPicPr>
          <p:nvPr/>
        </p:nvPicPr>
        <p:blipFill>
          <a:blip r:embed="rId3"/>
          <a:stretch>
            <a:fillRect/>
          </a:stretch>
        </p:blipFill>
        <p:spPr>
          <a:xfrm>
            <a:off x="2815501" y="1540950"/>
            <a:ext cx="1727217" cy="2301788"/>
          </a:xfrm>
          <a:prstGeom prst="rect">
            <a:avLst/>
          </a:prstGeom>
        </p:spPr>
      </p:pic>
      <p:sp>
        <p:nvSpPr>
          <p:cNvPr id="19" name="Title 8">
            <a:extLst>
              <a:ext uri="{FF2B5EF4-FFF2-40B4-BE49-F238E27FC236}">
                <a16:creationId xmlns:a16="http://schemas.microsoft.com/office/drawing/2014/main" id="{72353438-6320-2A8C-1A5D-D6E143108B30}"/>
              </a:ext>
            </a:extLst>
          </p:cNvPr>
          <p:cNvSpPr txBox="1">
            <a:spLocks/>
          </p:cNvSpPr>
          <p:nvPr/>
        </p:nvSpPr>
        <p:spPr>
          <a:xfrm>
            <a:off x="563784" y="1198634"/>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latin typeface="Akira Expanded" panose="02000800000000000000" pitchFamily="50" charset="0"/>
              </a:rPr>
              <a:t>BROWN CARDS</a:t>
            </a:r>
          </a:p>
        </p:txBody>
      </p:sp>
      <p:sp>
        <p:nvSpPr>
          <p:cNvPr id="20" name="Title 8">
            <a:extLst>
              <a:ext uri="{FF2B5EF4-FFF2-40B4-BE49-F238E27FC236}">
                <a16:creationId xmlns:a16="http://schemas.microsoft.com/office/drawing/2014/main" id="{D544BB61-2BCC-8205-6D4B-97D5A5D0EECE}"/>
              </a:ext>
            </a:extLst>
          </p:cNvPr>
          <p:cNvSpPr txBox="1">
            <a:spLocks/>
          </p:cNvSpPr>
          <p:nvPr/>
        </p:nvSpPr>
        <p:spPr>
          <a:xfrm>
            <a:off x="6104646" y="1198634"/>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latin typeface="Akira Expanded" panose="02000800000000000000" pitchFamily="50" charset="0"/>
              </a:rPr>
              <a:t>LIGHT BLUE CARDS</a:t>
            </a:r>
          </a:p>
        </p:txBody>
      </p:sp>
      <p:pic>
        <p:nvPicPr>
          <p:cNvPr id="22" name="Picture 21">
            <a:extLst>
              <a:ext uri="{FF2B5EF4-FFF2-40B4-BE49-F238E27FC236}">
                <a16:creationId xmlns:a16="http://schemas.microsoft.com/office/drawing/2014/main" id="{A6E20516-70EB-F073-6572-4707B3D755C9}"/>
              </a:ext>
            </a:extLst>
          </p:cNvPr>
          <p:cNvPicPr>
            <a:picLocks noChangeAspect="1"/>
          </p:cNvPicPr>
          <p:nvPr/>
        </p:nvPicPr>
        <p:blipFill>
          <a:blip r:embed="rId4"/>
          <a:stretch>
            <a:fillRect/>
          </a:stretch>
        </p:blipFill>
        <p:spPr>
          <a:xfrm>
            <a:off x="7385776" y="1518326"/>
            <a:ext cx="1771963" cy="2365029"/>
          </a:xfrm>
          <a:prstGeom prst="rect">
            <a:avLst/>
          </a:prstGeom>
        </p:spPr>
      </p:pic>
      <p:pic>
        <p:nvPicPr>
          <p:cNvPr id="24" name="Picture 23">
            <a:extLst>
              <a:ext uri="{FF2B5EF4-FFF2-40B4-BE49-F238E27FC236}">
                <a16:creationId xmlns:a16="http://schemas.microsoft.com/office/drawing/2014/main" id="{F3C97D7D-4B0B-F2BF-3F5C-DFAB4BFB6336}"/>
              </a:ext>
            </a:extLst>
          </p:cNvPr>
          <p:cNvPicPr>
            <a:picLocks noChangeAspect="1"/>
          </p:cNvPicPr>
          <p:nvPr/>
        </p:nvPicPr>
        <p:blipFill>
          <a:blip r:embed="rId5"/>
          <a:stretch>
            <a:fillRect/>
          </a:stretch>
        </p:blipFill>
        <p:spPr>
          <a:xfrm>
            <a:off x="5365949" y="1518326"/>
            <a:ext cx="1756569" cy="2365029"/>
          </a:xfrm>
          <a:prstGeom prst="rect">
            <a:avLst/>
          </a:prstGeom>
        </p:spPr>
      </p:pic>
      <p:pic>
        <p:nvPicPr>
          <p:cNvPr id="26" name="Picture 25">
            <a:extLst>
              <a:ext uri="{FF2B5EF4-FFF2-40B4-BE49-F238E27FC236}">
                <a16:creationId xmlns:a16="http://schemas.microsoft.com/office/drawing/2014/main" id="{DB0A4975-E1B4-A0D4-33E9-B35B7E87FFFE}"/>
              </a:ext>
            </a:extLst>
          </p:cNvPr>
          <p:cNvPicPr>
            <a:picLocks noChangeAspect="1"/>
          </p:cNvPicPr>
          <p:nvPr/>
        </p:nvPicPr>
        <p:blipFill>
          <a:blip r:embed="rId6"/>
          <a:stretch>
            <a:fillRect/>
          </a:stretch>
        </p:blipFill>
        <p:spPr>
          <a:xfrm>
            <a:off x="9429314" y="1509329"/>
            <a:ext cx="1761115" cy="2365029"/>
          </a:xfrm>
          <a:prstGeom prst="rect">
            <a:avLst/>
          </a:prstGeom>
        </p:spPr>
      </p:pic>
      <p:sp>
        <p:nvSpPr>
          <p:cNvPr id="27" name="Title 8">
            <a:extLst>
              <a:ext uri="{FF2B5EF4-FFF2-40B4-BE49-F238E27FC236}">
                <a16:creationId xmlns:a16="http://schemas.microsoft.com/office/drawing/2014/main" id="{04089496-1B0D-E3DE-2302-D96616D79A45}"/>
              </a:ext>
            </a:extLst>
          </p:cNvPr>
          <p:cNvSpPr txBox="1">
            <a:spLocks/>
          </p:cNvSpPr>
          <p:nvPr/>
        </p:nvSpPr>
        <p:spPr>
          <a:xfrm>
            <a:off x="563784" y="3941891"/>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latin typeface="Akira Expanded" panose="02000800000000000000" pitchFamily="50" charset="0"/>
              </a:rPr>
              <a:t>DARK BLUE CARDS</a:t>
            </a:r>
          </a:p>
        </p:txBody>
      </p:sp>
      <p:pic>
        <p:nvPicPr>
          <p:cNvPr id="29" name="Picture 28">
            <a:extLst>
              <a:ext uri="{FF2B5EF4-FFF2-40B4-BE49-F238E27FC236}">
                <a16:creationId xmlns:a16="http://schemas.microsoft.com/office/drawing/2014/main" id="{03D5DFB2-3BC5-CE8B-B91B-633CD54483F0}"/>
              </a:ext>
            </a:extLst>
          </p:cNvPr>
          <p:cNvPicPr>
            <a:picLocks noChangeAspect="1"/>
          </p:cNvPicPr>
          <p:nvPr/>
        </p:nvPicPr>
        <p:blipFill>
          <a:blip r:embed="rId7"/>
          <a:stretch>
            <a:fillRect/>
          </a:stretch>
        </p:blipFill>
        <p:spPr>
          <a:xfrm>
            <a:off x="1002166" y="4267625"/>
            <a:ext cx="1756569" cy="2354017"/>
          </a:xfrm>
          <a:prstGeom prst="rect">
            <a:avLst/>
          </a:prstGeom>
        </p:spPr>
      </p:pic>
      <p:pic>
        <p:nvPicPr>
          <p:cNvPr id="31" name="Picture 30">
            <a:extLst>
              <a:ext uri="{FF2B5EF4-FFF2-40B4-BE49-F238E27FC236}">
                <a16:creationId xmlns:a16="http://schemas.microsoft.com/office/drawing/2014/main" id="{745DC813-9287-CAF6-4769-C06A19392206}"/>
              </a:ext>
            </a:extLst>
          </p:cNvPr>
          <p:cNvPicPr>
            <a:picLocks noChangeAspect="1"/>
          </p:cNvPicPr>
          <p:nvPr/>
        </p:nvPicPr>
        <p:blipFill>
          <a:blip r:embed="rId8"/>
          <a:stretch>
            <a:fillRect/>
          </a:stretch>
        </p:blipFill>
        <p:spPr>
          <a:xfrm>
            <a:off x="2820270" y="4261051"/>
            <a:ext cx="1749780" cy="2347442"/>
          </a:xfrm>
          <a:prstGeom prst="rect">
            <a:avLst/>
          </a:prstGeom>
        </p:spPr>
      </p:pic>
      <p:sp>
        <p:nvSpPr>
          <p:cNvPr id="32" name="Title 8">
            <a:extLst>
              <a:ext uri="{FF2B5EF4-FFF2-40B4-BE49-F238E27FC236}">
                <a16:creationId xmlns:a16="http://schemas.microsoft.com/office/drawing/2014/main" id="{5A551910-8362-6728-6757-80C56C17B541}"/>
              </a:ext>
            </a:extLst>
          </p:cNvPr>
          <p:cNvSpPr txBox="1">
            <a:spLocks/>
          </p:cNvSpPr>
          <p:nvPr/>
        </p:nvSpPr>
        <p:spPr>
          <a:xfrm>
            <a:off x="6136994" y="3953436"/>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latin typeface="Akira Expanded" panose="02000800000000000000" pitchFamily="50" charset="0"/>
              </a:rPr>
              <a:t>PINK CARDS</a:t>
            </a:r>
          </a:p>
        </p:txBody>
      </p:sp>
      <p:pic>
        <p:nvPicPr>
          <p:cNvPr id="34" name="Picture 33">
            <a:extLst>
              <a:ext uri="{FF2B5EF4-FFF2-40B4-BE49-F238E27FC236}">
                <a16:creationId xmlns:a16="http://schemas.microsoft.com/office/drawing/2014/main" id="{FC670C7A-8E0A-0F10-103B-406C5039AD0D}"/>
              </a:ext>
            </a:extLst>
          </p:cNvPr>
          <p:cNvPicPr>
            <a:picLocks noChangeAspect="1"/>
          </p:cNvPicPr>
          <p:nvPr/>
        </p:nvPicPr>
        <p:blipFill>
          <a:blip r:embed="rId9"/>
          <a:stretch>
            <a:fillRect/>
          </a:stretch>
        </p:blipFill>
        <p:spPr>
          <a:xfrm>
            <a:off x="5348535" y="4232232"/>
            <a:ext cx="1771963" cy="2389410"/>
          </a:xfrm>
          <a:prstGeom prst="rect">
            <a:avLst/>
          </a:prstGeom>
        </p:spPr>
      </p:pic>
      <p:pic>
        <p:nvPicPr>
          <p:cNvPr id="36" name="Picture 35">
            <a:extLst>
              <a:ext uri="{FF2B5EF4-FFF2-40B4-BE49-F238E27FC236}">
                <a16:creationId xmlns:a16="http://schemas.microsoft.com/office/drawing/2014/main" id="{A7315F9E-FF04-7A77-CB42-485A245B5A5F}"/>
              </a:ext>
            </a:extLst>
          </p:cNvPr>
          <p:cNvPicPr>
            <a:picLocks noChangeAspect="1"/>
          </p:cNvPicPr>
          <p:nvPr/>
        </p:nvPicPr>
        <p:blipFill>
          <a:blip r:embed="rId10"/>
          <a:stretch>
            <a:fillRect/>
          </a:stretch>
        </p:blipFill>
        <p:spPr>
          <a:xfrm>
            <a:off x="7383756" y="4232232"/>
            <a:ext cx="1773983" cy="2376261"/>
          </a:xfrm>
          <a:prstGeom prst="rect">
            <a:avLst/>
          </a:prstGeom>
        </p:spPr>
      </p:pic>
      <p:pic>
        <p:nvPicPr>
          <p:cNvPr id="38" name="Picture 37">
            <a:extLst>
              <a:ext uri="{FF2B5EF4-FFF2-40B4-BE49-F238E27FC236}">
                <a16:creationId xmlns:a16="http://schemas.microsoft.com/office/drawing/2014/main" id="{9BC43FA8-17F0-B92D-B807-C96ED344ADD4}"/>
              </a:ext>
            </a:extLst>
          </p:cNvPr>
          <p:cNvPicPr>
            <a:picLocks noChangeAspect="1"/>
          </p:cNvPicPr>
          <p:nvPr/>
        </p:nvPicPr>
        <p:blipFill>
          <a:blip r:embed="rId11"/>
          <a:stretch>
            <a:fillRect/>
          </a:stretch>
        </p:blipFill>
        <p:spPr>
          <a:xfrm>
            <a:off x="9428906" y="4197597"/>
            <a:ext cx="1800821" cy="2410896"/>
          </a:xfrm>
          <a:prstGeom prst="rect">
            <a:avLst/>
          </a:prstGeom>
        </p:spPr>
      </p:pic>
      <p:sp>
        <p:nvSpPr>
          <p:cNvPr id="39" name="Text Placeholder 32">
            <a:extLst>
              <a:ext uri="{FF2B5EF4-FFF2-40B4-BE49-F238E27FC236}">
                <a16:creationId xmlns:a16="http://schemas.microsoft.com/office/drawing/2014/main" id="{FFD26757-8D8F-3098-D09A-0F7B9F3AB84A}"/>
              </a:ext>
            </a:extLst>
          </p:cNvPr>
          <p:cNvSpPr txBox="1">
            <a:spLocks/>
          </p:cNvSpPr>
          <p:nvPr/>
        </p:nvSpPr>
        <p:spPr>
          <a:xfrm>
            <a:off x="1002165" y="601402"/>
            <a:ext cx="10227561" cy="77101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mj-lt"/>
              </a:rPr>
              <a:t>There are 8 sets of cards of different properties with different card color. The player can buy any of these properties from the banker by paying the price of the property. The player can setup houses, hotels and even charge rent when the opponent land on them.</a:t>
            </a:r>
          </a:p>
        </p:txBody>
      </p:sp>
    </p:spTree>
    <p:extLst>
      <p:ext uri="{BB962C8B-B14F-4D97-AF65-F5344CB8AC3E}">
        <p14:creationId xmlns:p14="http://schemas.microsoft.com/office/powerpoint/2010/main" val="377010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2201387" y="285137"/>
            <a:ext cx="7789226" cy="376892"/>
          </a:xfrm>
        </p:spPr>
        <p:txBody>
          <a:bodyPr/>
          <a:lstStyle/>
          <a:p>
            <a:pPr algn="ctr"/>
            <a:r>
              <a:rPr lang="en-US" sz="2800" dirty="0">
                <a:latin typeface="Akira Expanded" panose="02000800000000000000" pitchFamily="50" charset="0"/>
              </a:rPr>
              <a:t>PROPERTY CARDs OF MONOPOLY</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17</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19" name="Title 8">
            <a:extLst>
              <a:ext uri="{FF2B5EF4-FFF2-40B4-BE49-F238E27FC236}">
                <a16:creationId xmlns:a16="http://schemas.microsoft.com/office/drawing/2014/main" id="{72353438-6320-2A8C-1A5D-D6E143108B30}"/>
              </a:ext>
            </a:extLst>
          </p:cNvPr>
          <p:cNvSpPr txBox="1">
            <a:spLocks/>
          </p:cNvSpPr>
          <p:nvPr/>
        </p:nvSpPr>
        <p:spPr>
          <a:xfrm>
            <a:off x="1235410" y="920988"/>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latin typeface="Akira Expanded" panose="02000800000000000000" pitchFamily="50" charset="0"/>
              </a:rPr>
              <a:t>orange CARDS</a:t>
            </a:r>
          </a:p>
        </p:txBody>
      </p:sp>
      <p:sp>
        <p:nvSpPr>
          <p:cNvPr id="20" name="Title 8">
            <a:extLst>
              <a:ext uri="{FF2B5EF4-FFF2-40B4-BE49-F238E27FC236}">
                <a16:creationId xmlns:a16="http://schemas.microsoft.com/office/drawing/2014/main" id="{D544BB61-2BCC-8205-6D4B-97D5A5D0EECE}"/>
              </a:ext>
            </a:extLst>
          </p:cNvPr>
          <p:cNvSpPr txBox="1">
            <a:spLocks/>
          </p:cNvSpPr>
          <p:nvPr/>
        </p:nvSpPr>
        <p:spPr>
          <a:xfrm>
            <a:off x="6745356" y="852959"/>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latin typeface="Akira Expanded" panose="02000800000000000000" pitchFamily="50" charset="0"/>
              </a:rPr>
              <a:t>RED CARDS</a:t>
            </a:r>
          </a:p>
        </p:txBody>
      </p:sp>
      <p:sp>
        <p:nvSpPr>
          <p:cNvPr id="27" name="Title 8">
            <a:extLst>
              <a:ext uri="{FF2B5EF4-FFF2-40B4-BE49-F238E27FC236}">
                <a16:creationId xmlns:a16="http://schemas.microsoft.com/office/drawing/2014/main" id="{04089496-1B0D-E3DE-2302-D96616D79A45}"/>
              </a:ext>
            </a:extLst>
          </p:cNvPr>
          <p:cNvSpPr txBox="1">
            <a:spLocks/>
          </p:cNvSpPr>
          <p:nvPr/>
        </p:nvSpPr>
        <p:spPr>
          <a:xfrm>
            <a:off x="1235410" y="3712784"/>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latin typeface="Akira Expanded" panose="02000800000000000000" pitchFamily="50" charset="0"/>
              </a:rPr>
              <a:t>Yellow CARDS</a:t>
            </a:r>
          </a:p>
        </p:txBody>
      </p:sp>
      <p:sp>
        <p:nvSpPr>
          <p:cNvPr id="32" name="Title 8">
            <a:extLst>
              <a:ext uri="{FF2B5EF4-FFF2-40B4-BE49-F238E27FC236}">
                <a16:creationId xmlns:a16="http://schemas.microsoft.com/office/drawing/2014/main" id="{5A551910-8362-6728-6757-80C56C17B541}"/>
              </a:ext>
            </a:extLst>
          </p:cNvPr>
          <p:cNvSpPr txBox="1">
            <a:spLocks/>
          </p:cNvSpPr>
          <p:nvPr/>
        </p:nvSpPr>
        <p:spPr>
          <a:xfrm>
            <a:off x="6690103" y="3642072"/>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latin typeface="Akira Expanded" panose="02000800000000000000" pitchFamily="50" charset="0"/>
              </a:rPr>
              <a:t>GREEN CARDS</a:t>
            </a:r>
          </a:p>
        </p:txBody>
      </p:sp>
      <p:pic>
        <p:nvPicPr>
          <p:cNvPr id="5" name="Picture 4">
            <a:extLst>
              <a:ext uri="{FF2B5EF4-FFF2-40B4-BE49-F238E27FC236}">
                <a16:creationId xmlns:a16="http://schemas.microsoft.com/office/drawing/2014/main" id="{FE012A36-E010-1439-4AF9-DCAFFA603FAD}"/>
              </a:ext>
            </a:extLst>
          </p:cNvPr>
          <p:cNvPicPr>
            <a:picLocks noChangeAspect="1"/>
          </p:cNvPicPr>
          <p:nvPr/>
        </p:nvPicPr>
        <p:blipFill>
          <a:blip r:embed="rId2"/>
          <a:stretch>
            <a:fillRect/>
          </a:stretch>
        </p:blipFill>
        <p:spPr>
          <a:xfrm>
            <a:off x="1040361" y="1290089"/>
            <a:ext cx="1476765" cy="1987253"/>
          </a:xfrm>
          <a:prstGeom prst="rect">
            <a:avLst/>
          </a:prstGeom>
        </p:spPr>
      </p:pic>
      <p:pic>
        <p:nvPicPr>
          <p:cNvPr id="7" name="Picture 6">
            <a:extLst>
              <a:ext uri="{FF2B5EF4-FFF2-40B4-BE49-F238E27FC236}">
                <a16:creationId xmlns:a16="http://schemas.microsoft.com/office/drawing/2014/main" id="{02942995-2383-CF7D-CB10-5BF50721DA54}"/>
              </a:ext>
            </a:extLst>
          </p:cNvPr>
          <p:cNvPicPr>
            <a:picLocks noChangeAspect="1"/>
          </p:cNvPicPr>
          <p:nvPr/>
        </p:nvPicPr>
        <p:blipFill>
          <a:blip r:embed="rId3"/>
          <a:stretch>
            <a:fillRect/>
          </a:stretch>
        </p:blipFill>
        <p:spPr>
          <a:xfrm>
            <a:off x="2626088" y="1290089"/>
            <a:ext cx="1488171" cy="1987253"/>
          </a:xfrm>
          <a:prstGeom prst="rect">
            <a:avLst/>
          </a:prstGeom>
        </p:spPr>
      </p:pic>
      <p:pic>
        <p:nvPicPr>
          <p:cNvPr id="10" name="Picture 9">
            <a:extLst>
              <a:ext uri="{FF2B5EF4-FFF2-40B4-BE49-F238E27FC236}">
                <a16:creationId xmlns:a16="http://schemas.microsoft.com/office/drawing/2014/main" id="{8F58DE96-A1B5-A52A-A6AC-E5F2FC93E571}"/>
              </a:ext>
            </a:extLst>
          </p:cNvPr>
          <p:cNvPicPr>
            <a:picLocks noChangeAspect="1"/>
          </p:cNvPicPr>
          <p:nvPr/>
        </p:nvPicPr>
        <p:blipFill>
          <a:blip r:embed="rId4"/>
          <a:stretch>
            <a:fillRect/>
          </a:stretch>
        </p:blipFill>
        <p:spPr>
          <a:xfrm>
            <a:off x="4223221" y="1288051"/>
            <a:ext cx="1488171" cy="1989291"/>
          </a:xfrm>
          <a:prstGeom prst="rect">
            <a:avLst/>
          </a:prstGeom>
        </p:spPr>
      </p:pic>
      <p:pic>
        <p:nvPicPr>
          <p:cNvPr id="12" name="Picture 11">
            <a:extLst>
              <a:ext uri="{FF2B5EF4-FFF2-40B4-BE49-F238E27FC236}">
                <a16:creationId xmlns:a16="http://schemas.microsoft.com/office/drawing/2014/main" id="{87D6340C-032A-1439-F5FA-67938E3F734B}"/>
              </a:ext>
            </a:extLst>
          </p:cNvPr>
          <p:cNvPicPr>
            <a:picLocks noChangeAspect="1"/>
          </p:cNvPicPr>
          <p:nvPr/>
        </p:nvPicPr>
        <p:blipFill>
          <a:blip r:embed="rId5"/>
          <a:stretch>
            <a:fillRect/>
          </a:stretch>
        </p:blipFill>
        <p:spPr>
          <a:xfrm>
            <a:off x="6481051" y="1288051"/>
            <a:ext cx="1485135" cy="1989291"/>
          </a:xfrm>
          <a:prstGeom prst="rect">
            <a:avLst/>
          </a:prstGeom>
        </p:spPr>
      </p:pic>
      <p:pic>
        <p:nvPicPr>
          <p:cNvPr id="14" name="Picture 13">
            <a:extLst>
              <a:ext uri="{FF2B5EF4-FFF2-40B4-BE49-F238E27FC236}">
                <a16:creationId xmlns:a16="http://schemas.microsoft.com/office/drawing/2014/main" id="{25423DDF-DE10-C1BF-496C-CB3C1E852D7A}"/>
              </a:ext>
            </a:extLst>
          </p:cNvPr>
          <p:cNvPicPr>
            <a:picLocks noChangeAspect="1"/>
          </p:cNvPicPr>
          <p:nvPr/>
        </p:nvPicPr>
        <p:blipFill>
          <a:blip r:embed="rId6"/>
          <a:stretch>
            <a:fillRect/>
          </a:stretch>
        </p:blipFill>
        <p:spPr>
          <a:xfrm>
            <a:off x="8077743" y="1288051"/>
            <a:ext cx="1494246" cy="1989291"/>
          </a:xfrm>
          <a:prstGeom prst="rect">
            <a:avLst/>
          </a:prstGeom>
        </p:spPr>
      </p:pic>
      <p:pic>
        <p:nvPicPr>
          <p:cNvPr id="17" name="Picture 16">
            <a:extLst>
              <a:ext uri="{FF2B5EF4-FFF2-40B4-BE49-F238E27FC236}">
                <a16:creationId xmlns:a16="http://schemas.microsoft.com/office/drawing/2014/main" id="{D8BAAF3F-658D-0C73-9AF2-E536C2E73108}"/>
              </a:ext>
            </a:extLst>
          </p:cNvPr>
          <p:cNvPicPr>
            <a:picLocks noChangeAspect="1"/>
          </p:cNvPicPr>
          <p:nvPr/>
        </p:nvPicPr>
        <p:blipFill>
          <a:blip r:embed="rId7"/>
          <a:stretch>
            <a:fillRect/>
          </a:stretch>
        </p:blipFill>
        <p:spPr>
          <a:xfrm>
            <a:off x="9683546" y="1288051"/>
            <a:ext cx="1494246" cy="1994361"/>
          </a:xfrm>
          <a:prstGeom prst="rect">
            <a:avLst/>
          </a:prstGeom>
        </p:spPr>
      </p:pic>
      <p:pic>
        <p:nvPicPr>
          <p:cNvPr id="23" name="Picture 22">
            <a:extLst>
              <a:ext uri="{FF2B5EF4-FFF2-40B4-BE49-F238E27FC236}">
                <a16:creationId xmlns:a16="http://schemas.microsoft.com/office/drawing/2014/main" id="{D6176632-B5A0-2495-4819-5B8D16D3BD39}"/>
              </a:ext>
            </a:extLst>
          </p:cNvPr>
          <p:cNvPicPr>
            <a:picLocks noChangeAspect="1"/>
          </p:cNvPicPr>
          <p:nvPr/>
        </p:nvPicPr>
        <p:blipFill>
          <a:blip r:embed="rId8"/>
          <a:stretch>
            <a:fillRect/>
          </a:stretch>
        </p:blipFill>
        <p:spPr>
          <a:xfrm>
            <a:off x="1028190" y="4177025"/>
            <a:ext cx="1488936" cy="1989291"/>
          </a:xfrm>
          <a:prstGeom prst="rect">
            <a:avLst/>
          </a:prstGeom>
        </p:spPr>
      </p:pic>
      <p:pic>
        <p:nvPicPr>
          <p:cNvPr id="33" name="Picture 32">
            <a:extLst>
              <a:ext uri="{FF2B5EF4-FFF2-40B4-BE49-F238E27FC236}">
                <a16:creationId xmlns:a16="http://schemas.microsoft.com/office/drawing/2014/main" id="{0C20D2AF-D681-8EF9-4AE9-19598E1F8877}"/>
              </a:ext>
            </a:extLst>
          </p:cNvPr>
          <p:cNvPicPr>
            <a:picLocks noChangeAspect="1"/>
          </p:cNvPicPr>
          <p:nvPr/>
        </p:nvPicPr>
        <p:blipFill>
          <a:blip r:embed="rId9"/>
          <a:stretch>
            <a:fillRect/>
          </a:stretch>
        </p:blipFill>
        <p:spPr>
          <a:xfrm>
            <a:off x="2626088" y="4162623"/>
            <a:ext cx="1488171" cy="1984228"/>
          </a:xfrm>
          <a:prstGeom prst="rect">
            <a:avLst/>
          </a:prstGeom>
        </p:spPr>
      </p:pic>
      <p:pic>
        <p:nvPicPr>
          <p:cNvPr id="37" name="Picture 36">
            <a:extLst>
              <a:ext uri="{FF2B5EF4-FFF2-40B4-BE49-F238E27FC236}">
                <a16:creationId xmlns:a16="http://schemas.microsoft.com/office/drawing/2014/main" id="{E6F790C5-C59D-A1E2-56B9-1FB2DDF86E6D}"/>
              </a:ext>
            </a:extLst>
          </p:cNvPr>
          <p:cNvPicPr>
            <a:picLocks noChangeAspect="1"/>
          </p:cNvPicPr>
          <p:nvPr/>
        </p:nvPicPr>
        <p:blipFill>
          <a:blip r:embed="rId10"/>
          <a:stretch>
            <a:fillRect/>
          </a:stretch>
        </p:blipFill>
        <p:spPr>
          <a:xfrm>
            <a:off x="4223221" y="4162623"/>
            <a:ext cx="1493607" cy="2003693"/>
          </a:xfrm>
          <a:prstGeom prst="rect">
            <a:avLst/>
          </a:prstGeom>
        </p:spPr>
      </p:pic>
      <p:pic>
        <p:nvPicPr>
          <p:cNvPr id="40" name="Picture 39">
            <a:extLst>
              <a:ext uri="{FF2B5EF4-FFF2-40B4-BE49-F238E27FC236}">
                <a16:creationId xmlns:a16="http://schemas.microsoft.com/office/drawing/2014/main" id="{416EE9C8-6E9B-1F38-17D9-AAAB994EAFB6}"/>
              </a:ext>
            </a:extLst>
          </p:cNvPr>
          <p:cNvPicPr>
            <a:picLocks noChangeAspect="1"/>
          </p:cNvPicPr>
          <p:nvPr/>
        </p:nvPicPr>
        <p:blipFill>
          <a:blip r:embed="rId11"/>
          <a:stretch>
            <a:fillRect/>
          </a:stretch>
        </p:blipFill>
        <p:spPr>
          <a:xfrm>
            <a:off x="6475174" y="4153953"/>
            <a:ext cx="1498568" cy="2012363"/>
          </a:xfrm>
          <a:prstGeom prst="rect">
            <a:avLst/>
          </a:prstGeom>
        </p:spPr>
      </p:pic>
      <p:pic>
        <p:nvPicPr>
          <p:cNvPr id="42" name="Picture 41">
            <a:extLst>
              <a:ext uri="{FF2B5EF4-FFF2-40B4-BE49-F238E27FC236}">
                <a16:creationId xmlns:a16="http://schemas.microsoft.com/office/drawing/2014/main" id="{9A77B8DB-20EA-15B9-E8D6-E6E6C3718351}"/>
              </a:ext>
            </a:extLst>
          </p:cNvPr>
          <p:cNvPicPr>
            <a:picLocks noChangeAspect="1"/>
          </p:cNvPicPr>
          <p:nvPr/>
        </p:nvPicPr>
        <p:blipFill>
          <a:blip r:embed="rId12"/>
          <a:stretch>
            <a:fillRect/>
          </a:stretch>
        </p:blipFill>
        <p:spPr>
          <a:xfrm>
            <a:off x="8077743" y="4162623"/>
            <a:ext cx="1507733" cy="2012363"/>
          </a:xfrm>
          <a:prstGeom prst="rect">
            <a:avLst/>
          </a:prstGeom>
        </p:spPr>
      </p:pic>
      <p:pic>
        <p:nvPicPr>
          <p:cNvPr id="44" name="Picture 43">
            <a:extLst>
              <a:ext uri="{FF2B5EF4-FFF2-40B4-BE49-F238E27FC236}">
                <a16:creationId xmlns:a16="http://schemas.microsoft.com/office/drawing/2014/main" id="{B6397C5D-7C0D-DFF6-8439-F3A9C8A38FF0}"/>
              </a:ext>
            </a:extLst>
          </p:cNvPr>
          <p:cNvPicPr>
            <a:picLocks noChangeAspect="1"/>
          </p:cNvPicPr>
          <p:nvPr/>
        </p:nvPicPr>
        <p:blipFill>
          <a:blip r:embed="rId13"/>
          <a:stretch>
            <a:fillRect/>
          </a:stretch>
        </p:blipFill>
        <p:spPr>
          <a:xfrm>
            <a:off x="9683546" y="4162623"/>
            <a:ext cx="1507733" cy="2020610"/>
          </a:xfrm>
          <a:prstGeom prst="rect">
            <a:avLst/>
          </a:prstGeom>
        </p:spPr>
      </p:pic>
    </p:spTree>
    <p:extLst>
      <p:ext uri="{BB962C8B-B14F-4D97-AF65-F5344CB8AC3E}">
        <p14:creationId xmlns:p14="http://schemas.microsoft.com/office/powerpoint/2010/main" val="90743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040362" y="285137"/>
            <a:ext cx="10137430" cy="376892"/>
          </a:xfrm>
        </p:spPr>
        <p:txBody>
          <a:bodyPr/>
          <a:lstStyle/>
          <a:p>
            <a:pPr algn="ctr"/>
            <a:r>
              <a:rPr lang="en-US" sz="2800" dirty="0">
                <a:latin typeface="Akira Expanded" panose="02000800000000000000" pitchFamily="50" charset="0"/>
              </a:rPr>
              <a:t>OTHER PROPERTY CARDs OF MONOPOLY</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18</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4" name="Text Placeholder 32">
            <a:extLst>
              <a:ext uri="{FF2B5EF4-FFF2-40B4-BE49-F238E27FC236}">
                <a16:creationId xmlns:a16="http://schemas.microsoft.com/office/drawing/2014/main" id="{0F7F71AC-119A-40C5-44C9-F6C1C3EC4EED}"/>
              </a:ext>
            </a:extLst>
          </p:cNvPr>
          <p:cNvSpPr txBox="1">
            <a:spLocks/>
          </p:cNvSpPr>
          <p:nvPr/>
        </p:nvSpPr>
        <p:spPr>
          <a:xfrm>
            <a:off x="1002165" y="601402"/>
            <a:ext cx="10227561" cy="77101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mj-lt"/>
              </a:rPr>
              <a:t>There are 2 sets of cards that are not like the other properties, where these properties stick more to the imaginary government like the basic services for running the city like the transportation, electric company and the water works. Like the other properties the player can buy any of these properties from the banker by paying the price of the property. The player can setup houses, hotels and even charge rent when the opponent land on them.</a:t>
            </a:r>
          </a:p>
        </p:txBody>
      </p:sp>
      <p:sp>
        <p:nvSpPr>
          <p:cNvPr id="6" name="Title 8">
            <a:extLst>
              <a:ext uri="{FF2B5EF4-FFF2-40B4-BE49-F238E27FC236}">
                <a16:creationId xmlns:a16="http://schemas.microsoft.com/office/drawing/2014/main" id="{6097349D-D7CD-3777-6B0A-49E2DDDC816E}"/>
              </a:ext>
            </a:extLst>
          </p:cNvPr>
          <p:cNvSpPr txBox="1">
            <a:spLocks/>
          </p:cNvSpPr>
          <p:nvPr/>
        </p:nvSpPr>
        <p:spPr>
          <a:xfrm>
            <a:off x="1418690" y="1736793"/>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latin typeface="Akira Expanded" panose="02000800000000000000" pitchFamily="50" charset="0"/>
              </a:rPr>
              <a:t>RAILWAY STATIONS</a:t>
            </a:r>
          </a:p>
        </p:txBody>
      </p:sp>
      <p:pic>
        <p:nvPicPr>
          <p:cNvPr id="11" name="Picture 10">
            <a:extLst>
              <a:ext uri="{FF2B5EF4-FFF2-40B4-BE49-F238E27FC236}">
                <a16:creationId xmlns:a16="http://schemas.microsoft.com/office/drawing/2014/main" id="{DC676223-1481-2470-1901-50B441AED7CD}"/>
              </a:ext>
            </a:extLst>
          </p:cNvPr>
          <p:cNvPicPr>
            <a:picLocks noChangeAspect="1"/>
          </p:cNvPicPr>
          <p:nvPr/>
        </p:nvPicPr>
        <p:blipFill>
          <a:blip r:embed="rId2"/>
          <a:stretch>
            <a:fillRect/>
          </a:stretch>
        </p:blipFill>
        <p:spPr>
          <a:xfrm>
            <a:off x="1286509" y="2068168"/>
            <a:ext cx="2090818" cy="2236191"/>
          </a:xfrm>
          <a:prstGeom prst="rect">
            <a:avLst/>
          </a:prstGeom>
        </p:spPr>
      </p:pic>
      <p:pic>
        <p:nvPicPr>
          <p:cNvPr id="15" name="Picture 14">
            <a:extLst>
              <a:ext uri="{FF2B5EF4-FFF2-40B4-BE49-F238E27FC236}">
                <a16:creationId xmlns:a16="http://schemas.microsoft.com/office/drawing/2014/main" id="{533CE7DE-614E-9035-BF95-A8199FA27928}"/>
              </a:ext>
            </a:extLst>
          </p:cNvPr>
          <p:cNvPicPr>
            <a:picLocks noChangeAspect="1"/>
          </p:cNvPicPr>
          <p:nvPr/>
        </p:nvPicPr>
        <p:blipFill>
          <a:blip r:embed="rId3"/>
          <a:stretch>
            <a:fillRect/>
          </a:stretch>
        </p:blipFill>
        <p:spPr>
          <a:xfrm>
            <a:off x="1286509" y="4391573"/>
            <a:ext cx="2090818" cy="2262549"/>
          </a:xfrm>
          <a:prstGeom prst="rect">
            <a:avLst/>
          </a:prstGeom>
        </p:spPr>
      </p:pic>
      <p:pic>
        <p:nvPicPr>
          <p:cNvPr id="18" name="Picture 17">
            <a:extLst>
              <a:ext uri="{FF2B5EF4-FFF2-40B4-BE49-F238E27FC236}">
                <a16:creationId xmlns:a16="http://schemas.microsoft.com/office/drawing/2014/main" id="{601A1E14-7537-04F6-E374-FE13FE9738CF}"/>
              </a:ext>
            </a:extLst>
          </p:cNvPr>
          <p:cNvPicPr>
            <a:picLocks noChangeAspect="1"/>
          </p:cNvPicPr>
          <p:nvPr/>
        </p:nvPicPr>
        <p:blipFill>
          <a:blip r:embed="rId4"/>
          <a:stretch>
            <a:fillRect/>
          </a:stretch>
        </p:blipFill>
        <p:spPr>
          <a:xfrm>
            <a:off x="3554608" y="2060243"/>
            <a:ext cx="2090818" cy="2244116"/>
          </a:xfrm>
          <a:prstGeom prst="rect">
            <a:avLst/>
          </a:prstGeom>
        </p:spPr>
      </p:pic>
      <p:pic>
        <p:nvPicPr>
          <p:cNvPr id="22" name="Picture 21">
            <a:extLst>
              <a:ext uri="{FF2B5EF4-FFF2-40B4-BE49-F238E27FC236}">
                <a16:creationId xmlns:a16="http://schemas.microsoft.com/office/drawing/2014/main" id="{05AFE799-28C2-E6C5-F512-D70A2A479031}"/>
              </a:ext>
            </a:extLst>
          </p:cNvPr>
          <p:cNvPicPr>
            <a:picLocks noChangeAspect="1"/>
          </p:cNvPicPr>
          <p:nvPr/>
        </p:nvPicPr>
        <p:blipFill>
          <a:blip r:embed="rId5"/>
          <a:stretch>
            <a:fillRect/>
          </a:stretch>
        </p:blipFill>
        <p:spPr>
          <a:xfrm>
            <a:off x="3535116" y="4383648"/>
            <a:ext cx="2109155" cy="2262548"/>
          </a:xfrm>
          <a:prstGeom prst="rect">
            <a:avLst/>
          </a:prstGeom>
        </p:spPr>
      </p:pic>
      <p:sp>
        <p:nvSpPr>
          <p:cNvPr id="24" name="Title 8">
            <a:extLst>
              <a:ext uri="{FF2B5EF4-FFF2-40B4-BE49-F238E27FC236}">
                <a16:creationId xmlns:a16="http://schemas.microsoft.com/office/drawing/2014/main" id="{E0573174-6ED6-0C00-F538-FB776C7630BA}"/>
              </a:ext>
            </a:extLst>
          </p:cNvPr>
          <p:cNvSpPr txBox="1">
            <a:spLocks/>
          </p:cNvSpPr>
          <p:nvPr/>
        </p:nvSpPr>
        <p:spPr>
          <a:xfrm>
            <a:off x="6322989" y="1749076"/>
            <a:ext cx="4269526" cy="244161"/>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latin typeface="Akira Expanded" panose="02000800000000000000" pitchFamily="50" charset="0"/>
              </a:rPr>
              <a:t>UTILITIES</a:t>
            </a:r>
          </a:p>
        </p:txBody>
      </p:sp>
      <p:pic>
        <p:nvPicPr>
          <p:cNvPr id="11266" name="Picture 2">
            <a:extLst>
              <a:ext uri="{FF2B5EF4-FFF2-40B4-BE49-F238E27FC236}">
                <a16:creationId xmlns:a16="http://schemas.microsoft.com/office/drawing/2014/main" id="{998382AD-8F41-6BDF-89EC-D7B2FFB14D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5042" y="2068168"/>
            <a:ext cx="2606268" cy="297438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0A7B0D0-CE07-8F51-DD41-6A1241EA21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6253" y="2041463"/>
            <a:ext cx="2635305" cy="297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955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040362" y="285137"/>
            <a:ext cx="10137430" cy="376892"/>
          </a:xfrm>
        </p:spPr>
        <p:txBody>
          <a:bodyPr/>
          <a:lstStyle/>
          <a:p>
            <a:pPr algn="ctr"/>
            <a:r>
              <a:rPr lang="en-US" sz="2800" dirty="0">
                <a:latin typeface="Akira Expanded" panose="02000800000000000000" pitchFamily="50" charset="0"/>
              </a:rPr>
              <a:t>SPECIAL CARDs OF MONOPOLY</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19</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4" name="Text Placeholder 32">
            <a:extLst>
              <a:ext uri="{FF2B5EF4-FFF2-40B4-BE49-F238E27FC236}">
                <a16:creationId xmlns:a16="http://schemas.microsoft.com/office/drawing/2014/main" id="{0F7F71AC-119A-40C5-44C9-F6C1C3EC4EED}"/>
              </a:ext>
            </a:extLst>
          </p:cNvPr>
          <p:cNvSpPr txBox="1">
            <a:spLocks/>
          </p:cNvSpPr>
          <p:nvPr/>
        </p:nvSpPr>
        <p:spPr>
          <a:xfrm>
            <a:off x="1002165" y="601402"/>
            <a:ext cx="10227561" cy="77101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mj-lt"/>
              </a:rPr>
              <a:t>There are 3 sets of special cards where the player can get them when the player lands on either the community chest or chance plot in the monopoly game board.</a:t>
            </a:r>
          </a:p>
        </p:txBody>
      </p:sp>
      <p:pic>
        <p:nvPicPr>
          <p:cNvPr id="5" name="Picture 4">
            <a:extLst>
              <a:ext uri="{FF2B5EF4-FFF2-40B4-BE49-F238E27FC236}">
                <a16:creationId xmlns:a16="http://schemas.microsoft.com/office/drawing/2014/main" id="{9C505A97-A837-A027-F7FC-0681EE2B15C1}"/>
              </a:ext>
            </a:extLst>
          </p:cNvPr>
          <p:cNvPicPr>
            <a:picLocks noChangeAspect="1"/>
          </p:cNvPicPr>
          <p:nvPr/>
        </p:nvPicPr>
        <p:blipFill>
          <a:blip r:embed="rId2"/>
          <a:srcRect l="29535" t="86923" r="62394"/>
          <a:stretch/>
        </p:blipFill>
        <p:spPr>
          <a:xfrm>
            <a:off x="1285461" y="1245028"/>
            <a:ext cx="1084103" cy="1756590"/>
          </a:xfrm>
          <a:prstGeom prst="rect">
            <a:avLst/>
          </a:prstGeom>
        </p:spPr>
      </p:pic>
      <p:pic>
        <p:nvPicPr>
          <p:cNvPr id="7" name="Picture 6">
            <a:extLst>
              <a:ext uri="{FF2B5EF4-FFF2-40B4-BE49-F238E27FC236}">
                <a16:creationId xmlns:a16="http://schemas.microsoft.com/office/drawing/2014/main" id="{276DBF6B-C64D-A420-7DF1-D39AD0790903}"/>
              </a:ext>
            </a:extLst>
          </p:cNvPr>
          <p:cNvPicPr>
            <a:picLocks noChangeAspect="1"/>
          </p:cNvPicPr>
          <p:nvPr/>
        </p:nvPicPr>
        <p:blipFill>
          <a:blip r:embed="rId2"/>
          <a:srcRect l="86679" t="29571" b="62481"/>
          <a:stretch/>
        </p:blipFill>
        <p:spPr>
          <a:xfrm rot="5400000">
            <a:off x="5832916" y="1598678"/>
            <a:ext cx="1757316" cy="1048565"/>
          </a:xfrm>
          <a:prstGeom prst="rect">
            <a:avLst/>
          </a:prstGeom>
        </p:spPr>
      </p:pic>
      <p:pic>
        <p:nvPicPr>
          <p:cNvPr id="8" name="Picture 7">
            <a:extLst>
              <a:ext uri="{FF2B5EF4-FFF2-40B4-BE49-F238E27FC236}">
                <a16:creationId xmlns:a16="http://schemas.microsoft.com/office/drawing/2014/main" id="{8EA86308-C717-6792-A86E-07E388CA5A8B}"/>
              </a:ext>
            </a:extLst>
          </p:cNvPr>
          <p:cNvPicPr>
            <a:picLocks noChangeAspect="1"/>
          </p:cNvPicPr>
          <p:nvPr/>
        </p:nvPicPr>
        <p:blipFill>
          <a:blip r:embed="rId2"/>
          <a:srcRect l="21510" r="70832" b="87059"/>
          <a:stretch/>
        </p:blipFill>
        <p:spPr>
          <a:xfrm rot="10800000">
            <a:off x="3664476" y="1245028"/>
            <a:ext cx="1039490" cy="1756590"/>
          </a:xfrm>
          <a:prstGeom prst="rect">
            <a:avLst/>
          </a:prstGeom>
        </p:spPr>
      </p:pic>
      <p:pic>
        <p:nvPicPr>
          <p:cNvPr id="10" name="Picture 9">
            <a:extLst>
              <a:ext uri="{FF2B5EF4-FFF2-40B4-BE49-F238E27FC236}">
                <a16:creationId xmlns:a16="http://schemas.microsoft.com/office/drawing/2014/main" id="{947D3FB0-B1A2-E39D-ABBD-0AD2E57B3CC2}"/>
              </a:ext>
            </a:extLst>
          </p:cNvPr>
          <p:cNvPicPr>
            <a:picLocks noChangeAspect="1"/>
          </p:cNvPicPr>
          <p:nvPr/>
        </p:nvPicPr>
        <p:blipFill>
          <a:blip r:embed="rId2"/>
          <a:srcRect l="87094" t="54520" b="37777"/>
          <a:stretch/>
        </p:blipFill>
        <p:spPr>
          <a:xfrm rot="5400000">
            <a:off x="2120903" y="1599042"/>
            <a:ext cx="1756591" cy="1048565"/>
          </a:xfrm>
          <a:prstGeom prst="rect">
            <a:avLst/>
          </a:prstGeom>
        </p:spPr>
      </p:pic>
      <p:pic>
        <p:nvPicPr>
          <p:cNvPr id="13314" name="Picture 2" descr="Community Chest">
            <a:extLst>
              <a:ext uri="{FF2B5EF4-FFF2-40B4-BE49-F238E27FC236}">
                <a16:creationId xmlns:a16="http://schemas.microsoft.com/office/drawing/2014/main" id="{A5CF6AAD-B630-504B-7F64-1059794BB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211" y="4621275"/>
            <a:ext cx="3158362" cy="180999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hance">
            <a:extLst>
              <a:ext uri="{FF2B5EF4-FFF2-40B4-BE49-F238E27FC236}">
                <a16:creationId xmlns:a16="http://schemas.microsoft.com/office/drawing/2014/main" id="{5929282C-CD1A-2792-D26C-B189F9C4A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722" y="4529747"/>
            <a:ext cx="3127993" cy="1993056"/>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32">
            <a:extLst>
              <a:ext uri="{FF2B5EF4-FFF2-40B4-BE49-F238E27FC236}">
                <a16:creationId xmlns:a16="http://schemas.microsoft.com/office/drawing/2014/main" id="{969BD6EE-67E4-A1FA-9BA1-42CF3090AF78}"/>
              </a:ext>
            </a:extLst>
          </p:cNvPr>
          <p:cNvSpPr txBox="1">
            <a:spLocks/>
          </p:cNvSpPr>
          <p:nvPr/>
        </p:nvSpPr>
        <p:spPr>
          <a:xfrm>
            <a:off x="1148295" y="3086194"/>
            <a:ext cx="3555671" cy="77101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dirty="0">
                <a:latin typeface="+mj-lt"/>
              </a:rPr>
              <a:t>If the player lands in any of these plots on the game the player can choose a card from the chance cards which can create a advantage or disadvantage move, like get free money from the banker or direct entry to the jail or pay fines.</a:t>
            </a:r>
          </a:p>
        </p:txBody>
      </p:sp>
      <p:sp>
        <p:nvSpPr>
          <p:cNvPr id="23" name="Text Placeholder 32">
            <a:extLst>
              <a:ext uri="{FF2B5EF4-FFF2-40B4-BE49-F238E27FC236}">
                <a16:creationId xmlns:a16="http://schemas.microsoft.com/office/drawing/2014/main" id="{AD3AE391-760D-5EBB-1909-1102AC1B4963}"/>
              </a:ext>
            </a:extLst>
          </p:cNvPr>
          <p:cNvSpPr txBox="1">
            <a:spLocks/>
          </p:cNvSpPr>
          <p:nvPr/>
        </p:nvSpPr>
        <p:spPr>
          <a:xfrm>
            <a:off x="5309479" y="3249715"/>
            <a:ext cx="2641826" cy="77101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dirty="0">
                <a:latin typeface="+mj-lt"/>
              </a:rPr>
              <a:t>Same like the chance cards, the community cards can make the same moves but sometimes the player can claim bigger rewards that the chance cards</a:t>
            </a:r>
          </a:p>
        </p:txBody>
      </p:sp>
      <p:pic>
        <p:nvPicPr>
          <p:cNvPr id="13318" name="Picture 6">
            <a:extLst>
              <a:ext uri="{FF2B5EF4-FFF2-40B4-BE49-F238E27FC236}">
                <a16:creationId xmlns:a16="http://schemas.microsoft.com/office/drawing/2014/main" id="{A9F354D4-1A4A-7857-8043-FBDB7B94B6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2848" y="4416115"/>
            <a:ext cx="2686878" cy="2015159"/>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32">
            <a:extLst>
              <a:ext uri="{FF2B5EF4-FFF2-40B4-BE49-F238E27FC236}">
                <a16:creationId xmlns:a16="http://schemas.microsoft.com/office/drawing/2014/main" id="{C39FDCC1-3D99-71DD-46FE-F3F0157F4FE1}"/>
              </a:ext>
            </a:extLst>
          </p:cNvPr>
          <p:cNvSpPr txBox="1">
            <a:spLocks/>
          </p:cNvSpPr>
          <p:nvPr/>
        </p:nvSpPr>
        <p:spPr>
          <a:xfrm>
            <a:off x="8542848" y="2123250"/>
            <a:ext cx="2641826" cy="77101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0" i="0" dirty="0">
                <a:solidFill>
                  <a:schemeClr val="bg2"/>
                </a:solidFill>
                <a:effectLst/>
                <a:latin typeface="+mj-lt"/>
              </a:rPr>
              <a:t>The Bus Ticket is a new card in </a:t>
            </a:r>
            <a:r>
              <a:rPr lang="en-US" b="0" i="0" dirty="0">
                <a:solidFill>
                  <a:schemeClr val="bg2"/>
                </a:solidFill>
                <a:effectLst/>
                <a:latin typeface="+mj-lt"/>
                <a:hlinkClick r:id="rId6" tooltip="Monopoly: The Mega Edition">
                  <a:extLst>
                    <a:ext uri="{A12FA001-AC4F-418D-AE19-62706E023703}">
                      <ahyp:hlinkClr xmlns:ahyp="http://schemas.microsoft.com/office/drawing/2018/hyperlinkcolor" val="tx"/>
                    </a:ext>
                  </a:extLst>
                </a:hlinkClick>
              </a:rPr>
              <a:t>Monopoly: The Mega Edition</a:t>
            </a:r>
            <a:r>
              <a:rPr lang="en-US" b="0" i="0" dirty="0">
                <a:solidFill>
                  <a:schemeClr val="bg2"/>
                </a:solidFill>
                <a:effectLst/>
                <a:latin typeface="+mj-lt"/>
              </a:rPr>
              <a:t>.</a:t>
            </a:r>
          </a:p>
          <a:p>
            <a:pPr algn="ctr"/>
            <a:r>
              <a:rPr lang="en-US" b="0" i="0" dirty="0">
                <a:solidFill>
                  <a:schemeClr val="bg2"/>
                </a:solidFill>
                <a:effectLst/>
                <a:latin typeface="+mj-lt"/>
              </a:rPr>
              <a:t>It is used to move to any space in the side you are on. It can be taken by landing on the </a:t>
            </a:r>
            <a:r>
              <a:rPr lang="en-US" b="1" i="0" dirty="0">
                <a:solidFill>
                  <a:schemeClr val="bg2"/>
                </a:solidFill>
                <a:effectLst/>
                <a:latin typeface="+mj-lt"/>
              </a:rPr>
              <a:t>Bus Ticket</a:t>
            </a:r>
            <a:r>
              <a:rPr lang="en-US" b="0" i="0" dirty="0">
                <a:solidFill>
                  <a:schemeClr val="bg2"/>
                </a:solidFill>
                <a:effectLst/>
                <a:latin typeface="+mj-lt"/>
              </a:rPr>
              <a:t> space, landing on the </a:t>
            </a:r>
            <a:r>
              <a:rPr lang="en-US" b="0" i="0" dirty="0">
                <a:solidFill>
                  <a:schemeClr val="bg2"/>
                </a:solidFill>
                <a:effectLst/>
                <a:latin typeface="+mj-lt"/>
                <a:hlinkClick r:id="rId7" tooltip="Birthday Gift (Mega Edition space)">
                  <a:extLst>
                    <a:ext uri="{A12FA001-AC4F-418D-AE19-62706E023703}">
                      <ahyp:hlinkClr xmlns:ahyp="http://schemas.microsoft.com/office/drawing/2018/hyperlinkcolor" val="tx"/>
                    </a:ext>
                  </a:extLst>
                </a:hlinkClick>
              </a:rPr>
              <a:t>Birthday Gift</a:t>
            </a:r>
            <a:r>
              <a:rPr lang="en-US" b="0" i="0" dirty="0">
                <a:solidFill>
                  <a:schemeClr val="bg2"/>
                </a:solidFill>
                <a:effectLst/>
                <a:latin typeface="+mj-lt"/>
              </a:rPr>
              <a:t> space and choosing the bus ticket or rolling the bus on the </a:t>
            </a:r>
            <a:r>
              <a:rPr lang="en-US" b="0" i="0" dirty="0">
                <a:solidFill>
                  <a:schemeClr val="bg2"/>
                </a:solidFill>
                <a:effectLst/>
                <a:latin typeface="+mj-lt"/>
                <a:hlinkClick r:id="rId8" tooltip="Speed Die">
                  <a:extLst>
                    <a:ext uri="{A12FA001-AC4F-418D-AE19-62706E023703}">
                      <ahyp:hlinkClr xmlns:ahyp="http://schemas.microsoft.com/office/drawing/2018/hyperlinkcolor" val="tx"/>
                    </a:ext>
                  </a:extLst>
                </a:hlinkClick>
              </a:rPr>
              <a:t>Speed Die</a:t>
            </a:r>
            <a:r>
              <a:rPr lang="en-US" b="0" i="0" dirty="0">
                <a:solidFill>
                  <a:schemeClr val="bg2"/>
                </a:solidFill>
                <a:effectLst/>
                <a:latin typeface="+mj-lt"/>
              </a:rPr>
              <a:t>.</a:t>
            </a:r>
            <a:endParaRPr lang="en-US" dirty="0">
              <a:solidFill>
                <a:schemeClr val="bg2"/>
              </a:solidFill>
              <a:latin typeface="+mj-lt"/>
            </a:endParaRPr>
          </a:p>
        </p:txBody>
      </p:sp>
      <p:sp>
        <p:nvSpPr>
          <p:cNvPr id="28" name="Title 8">
            <a:extLst>
              <a:ext uri="{FF2B5EF4-FFF2-40B4-BE49-F238E27FC236}">
                <a16:creationId xmlns:a16="http://schemas.microsoft.com/office/drawing/2014/main" id="{7716E460-1E15-3BA4-9866-65590F8D039A}"/>
              </a:ext>
            </a:extLst>
          </p:cNvPr>
          <p:cNvSpPr txBox="1">
            <a:spLocks/>
          </p:cNvSpPr>
          <p:nvPr/>
        </p:nvSpPr>
        <p:spPr>
          <a:xfrm>
            <a:off x="8209573" y="1559388"/>
            <a:ext cx="3158362" cy="376892"/>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latin typeface="Akira Expanded" panose="02000800000000000000" pitchFamily="50" charset="0"/>
              </a:rPr>
              <a:t>NEW CARD</a:t>
            </a:r>
          </a:p>
        </p:txBody>
      </p:sp>
    </p:spTree>
    <p:extLst>
      <p:ext uri="{BB962C8B-B14F-4D97-AF65-F5344CB8AC3E}">
        <p14:creationId xmlns:p14="http://schemas.microsoft.com/office/powerpoint/2010/main" val="121451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065272" y="336405"/>
            <a:ext cx="10061455" cy="644653"/>
          </a:xfrm>
        </p:spPr>
        <p:txBody>
          <a:bodyPr/>
          <a:lstStyle/>
          <a:p>
            <a:r>
              <a:rPr lang="en-US" dirty="0">
                <a:latin typeface="Akira Expanded" panose="02000800000000000000" pitchFamily="50" charset="0"/>
              </a:rPr>
              <a:t>INTRODUCTION</a:t>
            </a:r>
          </a:p>
        </p:txBody>
      </p:sp>
      <p:sp>
        <p:nvSpPr>
          <p:cNvPr id="3" name="Footer Placeholder 2">
            <a:extLst>
              <a:ext uri="{FF2B5EF4-FFF2-40B4-BE49-F238E27FC236}">
                <a16:creationId xmlns:a16="http://schemas.microsoft.com/office/drawing/2014/main" id="{BBAF950D-95AC-BCCD-F15C-0AFA3B5684E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a:t>
            </a:fld>
            <a:endParaRPr lang="en-US" dirty="0"/>
          </a:p>
        </p:txBody>
      </p:sp>
      <p:sp>
        <p:nvSpPr>
          <p:cNvPr id="7" name="TextBox 6">
            <a:extLst>
              <a:ext uri="{FF2B5EF4-FFF2-40B4-BE49-F238E27FC236}">
                <a16:creationId xmlns:a16="http://schemas.microsoft.com/office/drawing/2014/main" id="{74C91D7A-DBC4-D367-3E8B-BAA3E5B6F29A}"/>
              </a:ext>
            </a:extLst>
          </p:cNvPr>
          <p:cNvSpPr txBox="1"/>
          <p:nvPr/>
        </p:nvSpPr>
        <p:spPr>
          <a:xfrm>
            <a:off x="914400" y="910289"/>
            <a:ext cx="10061454" cy="7848302"/>
          </a:xfrm>
          <a:prstGeom prst="rect">
            <a:avLst/>
          </a:prstGeom>
          <a:noFill/>
        </p:spPr>
        <p:txBody>
          <a:bodyPr wrap="square">
            <a:spAutoFit/>
          </a:bodyPr>
          <a:lstStyle/>
          <a:p>
            <a:r>
              <a:rPr lang="en-US" sz="2400" dirty="0">
                <a:solidFill>
                  <a:schemeClr val="bg1"/>
                </a:solidFill>
                <a:latin typeface="Akira Expanded" panose="02000800000000000000" pitchFamily="50" charset="0"/>
              </a:rPr>
              <a:t>ABOUT MONOPOLY</a:t>
            </a:r>
          </a:p>
          <a:p>
            <a:r>
              <a:rPr lang="en-US" sz="2400" dirty="0">
                <a:solidFill>
                  <a:schemeClr val="bg1"/>
                </a:solidFill>
                <a:latin typeface="Akira Expanded" panose="02000800000000000000" pitchFamily="50" charset="0"/>
              </a:rPr>
              <a:t>MR MONOPOLY</a:t>
            </a:r>
            <a:br>
              <a:rPr lang="en-US" sz="2400" dirty="0">
                <a:solidFill>
                  <a:schemeClr val="bg1"/>
                </a:solidFill>
                <a:latin typeface="Akira Expanded" panose="02000800000000000000" pitchFamily="50" charset="0"/>
              </a:rPr>
            </a:br>
            <a:r>
              <a:rPr lang="en-US" sz="2400" dirty="0">
                <a:solidFill>
                  <a:schemeClr val="bg1"/>
                </a:solidFill>
                <a:latin typeface="Akira Expanded" panose="02000800000000000000" pitchFamily="50" charset="0"/>
              </a:rPr>
              <a:t>HISTORY OF MONOPOLY</a:t>
            </a:r>
          </a:p>
          <a:p>
            <a:r>
              <a:rPr lang="en-US" sz="2400" dirty="0">
                <a:solidFill>
                  <a:schemeClr val="bg1"/>
                </a:solidFill>
                <a:latin typeface="Akira Expanded" panose="02000800000000000000" pitchFamily="50" charset="0"/>
              </a:rPr>
              <a:t>FIRST MONOPOLY GAME</a:t>
            </a:r>
          </a:p>
          <a:p>
            <a:r>
              <a:rPr lang="en-US" sz="2400" dirty="0">
                <a:solidFill>
                  <a:schemeClr val="bg1"/>
                </a:solidFill>
                <a:latin typeface="Akira Expanded" panose="02000800000000000000" pitchFamily="50" charset="0"/>
              </a:rPr>
              <a:t>Unboxing monopoly</a:t>
            </a:r>
          </a:p>
          <a:p>
            <a:r>
              <a:rPr lang="en-US" sz="2400" dirty="0">
                <a:solidFill>
                  <a:schemeClr val="bg1"/>
                </a:solidFill>
                <a:latin typeface="Akira Expanded" panose="02000800000000000000" pitchFamily="50" charset="0"/>
              </a:rPr>
              <a:t>HOW to play monopoly</a:t>
            </a:r>
          </a:p>
          <a:p>
            <a:r>
              <a:rPr lang="en-US" sz="2400" dirty="0">
                <a:solidFill>
                  <a:schemeClr val="bg1"/>
                </a:solidFill>
                <a:latin typeface="Akira Expanded" panose="02000800000000000000" pitchFamily="50" charset="0"/>
              </a:rPr>
              <a:t>About the board</a:t>
            </a:r>
          </a:p>
          <a:p>
            <a:r>
              <a:rPr lang="en-US" sz="2400" dirty="0">
                <a:solidFill>
                  <a:schemeClr val="bg1"/>
                </a:solidFill>
                <a:latin typeface="Akira Expanded" panose="02000800000000000000" pitchFamily="50" charset="0"/>
              </a:rPr>
              <a:t>Property card of monopoly</a:t>
            </a:r>
          </a:p>
          <a:p>
            <a:r>
              <a:rPr lang="en-US" sz="2400" dirty="0">
                <a:solidFill>
                  <a:schemeClr val="bg1"/>
                </a:solidFill>
                <a:latin typeface="Akira Expanded" panose="02000800000000000000" pitchFamily="50" charset="0"/>
              </a:rPr>
              <a:t>Other Property card of monopoly</a:t>
            </a:r>
          </a:p>
          <a:p>
            <a:r>
              <a:rPr lang="en-US" sz="2400" dirty="0">
                <a:solidFill>
                  <a:schemeClr val="bg1"/>
                </a:solidFill>
                <a:latin typeface="Akira Expanded" panose="02000800000000000000" pitchFamily="50" charset="0"/>
              </a:rPr>
              <a:t>Special cards of monopoly</a:t>
            </a:r>
          </a:p>
          <a:p>
            <a:r>
              <a:rPr lang="en-US" sz="2400" dirty="0">
                <a:solidFill>
                  <a:schemeClr val="bg1"/>
                </a:solidFill>
                <a:latin typeface="Akira Expanded" panose="02000800000000000000" pitchFamily="50" charset="0"/>
              </a:rPr>
              <a:t>Currencies of monopoly</a:t>
            </a:r>
          </a:p>
          <a:p>
            <a:r>
              <a:rPr lang="en-US" sz="2400" dirty="0">
                <a:solidFill>
                  <a:schemeClr val="bg1"/>
                </a:solidFill>
                <a:latin typeface="Akira Expanded" panose="02000800000000000000" pitchFamily="50" charset="0"/>
              </a:rPr>
              <a:t>Tokens used in monopoly</a:t>
            </a:r>
          </a:p>
          <a:p>
            <a:r>
              <a:rPr lang="en-US" sz="2400" dirty="0">
                <a:solidFill>
                  <a:schemeClr val="bg1"/>
                </a:solidFill>
                <a:latin typeface="Akira Expanded" panose="02000800000000000000" pitchFamily="50" charset="0"/>
              </a:rPr>
              <a:t>Evolution of tokens in monopoly</a:t>
            </a:r>
          </a:p>
          <a:p>
            <a:r>
              <a:rPr lang="en-US" sz="2400" dirty="0">
                <a:solidFill>
                  <a:schemeClr val="bg1"/>
                </a:solidFill>
                <a:latin typeface="Akira Expanded" panose="02000800000000000000" pitchFamily="50" charset="0"/>
              </a:rPr>
              <a:t>List of monopoly games</a:t>
            </a:r>
          </a:p>
          <a:p>
            <a:r>
              <a:rPr lang="en-US" sz="2400" dirty="0">
                <a:solidFill>
                  <a:schemeClr val="bg1"/>
                </a:solidFill>
                <a:latin typeface="Akira Expanded" panose="02000800000000000000" pitchFamily="50" charset="0"/>
              </a:rPr>
              <a:t>Other monopoly games </a:t>
            </a:r>
          </a:p>
          <a:p>
            <a:endParaRPr lang="en-US" sz="2400" dirty="0">
              <a:solidFill>
                <a:schemeClr val="bg1"/>
              </a:solidFill>
              <a:latin typeface="Akira Expanded" panose="02000800000000000000" pitchFamily="50" charset="0"/>
            </a:endParaRPr>
          </a:p>
          <a:p>
            <a:endParaRPr lang="en-US" sz="2400" dirty="0">
              <a:solidFill>
                <a:schemeClr val="bg1"/>
              </a:solidFill>
              <a:latin typeface="Akira Expanded" panose="02000800000000000000" pitchFamily="50" charset="0"/>
            </a:endParaRPr>
          </a:p>
          <a:p>
            <a:endParaRPr lang="en-US" sz="2400" dirty="0">
              <a:solidFill>
                <a:schemeClr val="bg1"/>
              </a:solidFill>
              <a:latin typeface="Akira Expanded" panose="02000800000000000000" pitchFamily="50" charset="0"/>
            </a:endParaRPr>
          </a:p>
          <a:p>
            <a:endParaRPr lang="en-US" sz="2400" dirty="0">
              <a:solidFill>
                <a:schemeClr val="bg1"/>
              </a:solidFill>
              <a:latin typeface="Akira Expanded" panose="02000800000000000000" pitchFamily="50" charset="0"/>
            </a:endParaRPr>
          </a:p>
          <a:p>
            <a:br>
              <a:rPr lang="en-US" sz="2400" dirty="0">
                <a:solidFill>
                  <a:schemeClr val="bg1"/>
                </a:solidFill>
                <a:latin typeface="Akira Expanded" panose="02000800000000000000" pitchFamily="50" charset="0"/>
              </a:rPr>
            </a:br>
            <a:endParaRPr lang="en-US" sz="2400" dirty="0">
              <a:solidFill>
                <a:schemeClr val="bg1"/>
              </a:solidFill>
              <a:latin typeface="Akira Expanded" panose="02000800000000000000" pitchFamily="50" charset="0"/>
            </a:endParaRPr>
          </a:p>
        </p:txBody>
      </p:sp>
    </p:spTree>
    <p:extLst>
      <p:ext uri="{BB962C8B-B14F-4D97-AF65-F5344CB8AC3E}">
        <p14:creationId xmlns:p14="http://schemas.microsoft.com/office/powerpoint/2010/main" val="2150140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544641" y="300490"/>
            <a:ext cx="9202872" cy="376892"/>
          </a:xfrm>
        </p:spPr>
        <p:txBody>
          <a:bodyPr/>
          <a:lstStyle/>
          <a:p>
            <a:pPr algn="ctr"/>
            <a:r>
              <a:rPr lang="en-US" sz="2800" dirty="0">
                <a:latin typeface="Akira Expanded" panose="02000800000000000000" pitchFamily="50" charset="0"/>
              </a:rPr>
              <a:t>CURRENCIES IN MONOPOLY</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20</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39" name="Text Placeholder 32">
            <a:extLst>
              <a:ext uri="{FF2B5EF4-FFF2-40B4-BE49-F238E27FC236}">
                <a16:creationId xmlns:a16="http://schemas.microsoft.com/office/drawing/2014/main" id="{FFD26757-8D8F-3098-D09A-0F7B9F3AB84A}"/>
              </a:ext>
            </a:extLst>
          </p:cNvPr>
          <p:cNvSpPr txBox="1">
            <a:spLocks/>
          </p:cNvSpPr>
          <p:nvPr/>
        </p:nvSpPr>
        <p:spPr>
          <a:xfrm>
            <a:off x="942530" y="754249"/>
            <a:ext cx="10050147" cy="48482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b="1" i="0" dirty="0">
                <a:effectLst/>
                <a:latin typeface="+mj-lt"/>
              </a:rPr>
              <a:t>Monopoly money (symbol: ₩) is a type of play money used in the board game Monopoly. It is different from most currencies, including the American currency or British currency upon which it is based, in that it is smaller, one-sided, and does not have different imagery for each denomination.</a:t>
            </a:r>
          </a:p>
        </p:txBody>
      </p:sp>
      <p:pic>
        <p:nvPicPr>
          <p:cNvPr id="3078" name="Picture 6">
            <a:extLst>
              <a:ext uri="{FF2B5EF4-FFF2-40B4-BE49-F238E27FC236}">
                <a16:creationId xmlns:a16="http://schemas.microsoft.com/office/drawing/2014/main" id="{45EBB464-6768-817A-F28F-DFB228F30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0" y="1712014"/>
            <a:ext cx="4599333" cy="4599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2">
            <a:extLst>
              <a:ext uri="{FF2B5EF4-FFF2-40B4-BE49-F238E27FC236}">
                <a16:creationId xmlns:a16="http://schemas.microsoft.com/office/drawing/2014/main" id="{A03E3476-1716-D92C-5CC3-CAF395310DC2}"/>
              </a:ext>
            </a:extLst>
          </p:cNvPr>
          <p:cNvSpPr txBox="1">
            <a:spLocks/>
          </p:cNvSpPr>
          <p:nvPr/>
        </p:nvSpPr>
        <p:spPr>
          <a:xfrm>
            <a:off x="942530" y="1890622"/>
            <a:ext cx="3384306" cy="442072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fontAlgn="auto"/>
            <a:r>
              <a:rPr lang="en-US" sz="1800" b="0" i="0" dirty="0">
                <a:effectLst/>
                <a:latin typeface="+mj-lt"/>
              </a:rPr>
              <a:t>20 $500 Bills (goldenrod orange)</a:t>
            </a:r>
          </a:p>
          <a:p>
            <a:pPr algn="l" fontAlgn="auto"/>
            <a:r>
              <a:rPr lang="en-US" sz="1800" b="0" i="0" dirty="0">
                <a:effectLst/>
                <a:latin typeface="+mj-lt"/>
              </a:rPr>
              <a:t>20 $100 Bills (beige)</a:t>
            </a:r>
          </a:p>
          <a:p>
            <a:pPr algn="l" fontAlgn="auto"/>
            <a:r>
              <a:rPr lang="en-US" sz="1800" b="0" i="0" dirty="0">
                <a:effectLst/>
                <a:latin typeface="+mj-lt"/>
              </a:rPr>
              <a:t>30 $50 Bills (blue)</a:t>
            </a:r>
          </a:p>
          <a:p>
            <a:pPr algn="l" fontAlgn="auto"/>
            <a:r>
              <a:rPr lang="en-US" sz="1800" b="0" i="0" dirty="0">
                <a:effectLst/>
                <a:latin typeface="+mj-lt"/>
              </a:rPr>
              <a:t>50 $20 Bills (green)</a:t>
            </a:r>
          </a:p>
          <a:p>
            <a:pPr algn="l" fontAlgn="auto"/>
            <a:r>
              <a:rPr lang="en-US" sz="1800" b="0" i="0" dirty="0">
                <a:effectLst/>
                <a:latin typeface="+mj-lt"/>
              </a:rPr>
              <a:t>40 $10 Bills (yellow)</a:t>
            </a:r>
          </a:p>
          <a:p>
            <a:pPr algn="l" fontAlgn="auto"/>
            <a:r>
              <a:rPr lang="en-US" sz="1800" b="0" i="0" dirty="0">
                <a:effectLst/>
                <a:latin typeface="+mj-lt"/>
              </a:rPr>
              <a:t>40 $5 Bills (pink)</a:t>
            </a:r>
          </a:p>
          <a:p>
            <a:pPr algn="l" fontAlgn="auto"/>
            <a:r>
              <a:rPr lang="en-US" sz="1800" b="0" i="0" dirty="0">
                <a:effectLst/>
                <a:latin typeface="+mj-lt"/>
              </a:rPr>
              <a:t>40 $1 Bills (white)</a:t>
            </a:r>
          </a:p>
        </p:txBody>
      </p:sp>
    </p:spTree>
    <p:extLst>
      <p:ext uri="{BB962C8B-B14F-4D97-AF65-F5344CB8AC3E}">
        <p14:creationId xmlns:p14="http://schemas.microsoft.com/office/powerpoint/2010/main" val="4009524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544641" y="300490"/>
            <a:ext cx="9202872" cy="376892"/>
          </a:xfrm>
        </p:spPr>
        <p:txBody>
          <a:bodyPr/>
          <a:lstStyle/>
          <a:p>
            <a:pPr algn="ctr"/>
            <a:r>
              <a:rPr lang="en-US" sz="2800" dirty="0">
                <a:latin typeface="Akira Expanded" panose="02000800000000000000" pitchFamily="50" charset="0"/>
              </a:rPr>
              <a:t>TOKENS USED IN MONOPOLY</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21</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39" name="Text Placeholder 32">
            <a:extLst>
              <a:ext uri="{FF2B5EF4-FFF2-40B4-BE49-F238E27FC236}">
                <a16:creationId xmlns:a16="http://schemas.microsoft.com/office/drawing/2014/main" id="{FFD26757-8D8F-3098-D09A-0F7B9F3AB84A}"/>
              </a:ext>
            </a:extLst>
          </p:cNvPr>
          <p:cNvSpPr txBox="1">
            <a:spLocks/>
          </p:cNvSpPr>
          <p:nvPr/>
        </p:nvSpPr>
        <p:spPr>
          <a:xfrm>
            <a:off x="942530" y="754249"/>
            <a:ext cx="10050147" cy="48482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i="0" dirty="0">
                <a:effectLst/>
                <a:latin typeface="+mj-lt"/>
              </a:rPr>
              <a:t>In Monopoly, tokens are the pieces players use to move around the board. Each player chooses a unique token to represent them, and it moves based on dice rolls. The tokens help players track their position on the board and make it easy to tell who’s who. They also add a fun, personal touch to the game, as players often pick tokens they like or think are lucky. Ultimately, tokens help keep the game organized and enjoyable.</a:t>
            </a:r>
            <a:endParaRPr lang="en-US" dirty="0">
              <a:latin typeface="+mj-lt"/>
            </a:endParaRPr>
          </a:p>
        </p:txBody>
      </p:sp>
      <p:pic>
        <p:nvPicPr>
          <p:cNvPr id="4098" name="Picture 2">
            <a:extLst>
              <a:ext uri="{FF2B5EF4-FFF2-40B4-BE49-F238E27FC236}">
                <a16:creationId xmlns:a16="http://schemas.microsoft.com/office/drawing/2014/main" id="{4BD96DE7-A22C-F9A3-C2AF-A14B23E80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4973" y="2424086"/>
            <a:ext cx="5038517" cy="50385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B5DA7DB-DEF0-4B3D-3E8C-454BD5DB8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088" y="1648559"/>
            <a:ext cx="1941153" cy="194115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4BC7F14-33E0-E905-C1BE-3F0D1AD472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40" y="3551767"/>
            <a:ext cx="2005301" cy="200530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D6820F4-DE5C-C2CD-9FA5-5C6AC71A4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4345" y="1730327"/>
            <a:ext cx="2397487" cy="159908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F4BDBB43-2710-EA70-B83B-4980092C9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553" y="3403532"/>
            <a:ext cx="1900789" cy="1900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2">
            <a:extLst>
              <a:ext uri="{FF2B5EF4-FFF2-40B4-BE49-F238E27FC236}">
                <a16:creationId xmlns:a16="http://schemas.microsoft.com/office/drawing/2014/main" id="{ED4B16B1-F61B-6A24-26C1-A6A69E7B6685}"/>
              </a:ext>
            </a:extLst>
          </p:cNvPr>
          <p:cNvSpPr txBox="1">
            <a:spLocks/>
          </p:cNvSpPr>
          <p:nvPr/>
        </p:nvSpPr>
        <p:spPr>
          <a:xfrm>
            <a:off x="1121003" y="5557068"/>
            <a:ext cx="3444371" cy="48482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1" i="0" dirty="0">
                <a:effectLst/>
                <a:latin typeface="+mj-lt"/>
              </a:rPr>
              <a:t>Tokens in the game changes according to the edition of the board game</a:t>
            </a:r>
            <a:endParaRPr lang="en-US" dirty="0">
              <a:latin typeface="+mj-lt"/>
            </a:endParaRPr>
          </a:p>
        </p:txBody>
      </p:sp>
      <p:sp>
        <p:nvSpPr>
          <p:cNvPr id="5" name="Text Placeholder 32">
            <a:extLst>
              <a:ext uri="{FF2B5EF4-FFF2-40B4-BE49-F238E27FC236}">
                <a16:creationId xmlns:a16="http://schemas.microsoft.com/office/drawing/2014/main" id="{6066C582-9B8E-107F-8636-27C7F9DE4317}"/>
              </a:ext>
            </a:extLst>
          </p:cNvPr>
          <p:cNvSpPr txBox="1">
            <a:spLocks/>
          </p:cNvSpPr>
          <p:nvPr/>
        </p:nvSpPr>
        <p:spPr>
          <a:xfrm>
            <a:off x="5095461" y="1809049"/>
            <a:ext cx="5652052" cy="48482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i="0" dirty="0">
                <a:effectLst/>
                <a:latin typeface="+mj-lt"/>
              </a:rPr>
              <a:t>Other pieces used in the game are the houses, hotels and dice.</a:t>
            </a:r>
          </a:p>
          <a:p>
            <a:r>
              <a:rPr lang="en-US" b="1" dirty="0">
                <a:latin typeface="+mj-lt"/>
              </a:rPr>
              <a:t>The houses are bought from the bank and placed on the plots. Where a combination of 4 houses can be converted to a single hotel which helps in the earning more tax when the opponent lands on them.</a:t>
            </a:r>
            <a:endParaRPr lang="en-US" dirty="0">
              <a:latin typeface="+mj-lt"/>
            </a:endParaRPr>
          </a:p>
        </p:txBody>
      </p:sp>
    </p:spTree>
    <p:extLst>
      <p:ext uri="{BB962C8B-B14F-4D97-AF65-F5344CB8AC3E}">
        <p14:creationId xmlns:p14="http://schemas.microsoft.com/office/powerpoint/2010/main" val="2317082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544641" y="300490"/>
            <a:ext cx="9202872" cy="376892"/>
          </a:xfrm>
        </p:spPr>
        <p:txBody>
          <a:bodyPr/>
          <a:lstStyle/>
          <a:p>
            <a:pPr algn="ctr"/>
            <a:r>
              <a:rPr lang="en-US" sz="2800" dirty="0">
                <a:latin typeface="Akira Expanded" panose="02000800000000000000" pitchFamily="50" charset="0"/>
              </a:rPr>
              <a:t>EVOLUTION OF TOKENS IN MONOPOLY</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22</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39" name="Text Placeholder 32">
            <a:extLst>
              <a:ext uri="{FF2B5EF4-FFF2-40B4-BE49-F238E27FC236}">
                <a16:creationId xmlns:a16="http://schemas.microsoft.com/office/drawing/2014/main" id="{FFD26757-8D8F-3098-D09A-0F7B9F3AB84A}"/>
              </a:ext>
            </a:extLst>
          </p:cNvPr>
          <p:cNvSpPr txBox="1">
            <a:spLocks/>
          </p:cNvSpPr>
          <p:nvPr/>
        </p:nvSpPr>
        <p:spPr>
          <a:xfrm>
            <a:off x="942531" y="754250"/>
            <a:ext cx="6591330" cy="123442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i="0" dirty="0">
                <a:effectLst/>
                <a:latin typeface="+mj-lt"/>
              </a:rPr>
              <a:t>Tokens</a:t>
            </a:r>
            <a:r>
              <a:rPr lang="en-US" b="0" i="0" dirty="0">
                <a:effectLst/>
                <a:latin typeface="+mj-lt"/>
              </a:rPr>
              <a:t> are the playing pieces used in the </a:t>
            </a:r>
            <a:r>
              <a:rPr lang="en-US" b="0" i="0" dirty="0">
                <a:effectLst/>
                <a:latin typeface="+mj-lt"/>
                <a:hlinkClick r:id="rId2" tooltip="Monopoly">
                  <a:extLst>
                    <a:ext uri="{A12FA001-AC4F-418D-AE19-62706E023703}">
                      <ahyp:hlinkClr xmlns:ahyp="http://schemas.microsoft.com/office/drawing/2018/hyperlinkcolor" val="tx"/>
                    </a:ext>
                  </a:extLst>
                </a:hlinkClick>
              </a:rPr>
              <a:t>Monopoly</a:t>
            </a:r>
            <a:r>
              <a:rPr lang="en-US" b="0" i="0" dirty="0">
                <a:effectLst/>
                <a:latin typeface="+mj-lt"/>
              </a:rPr>
              <a:t> board game. They differ depending on the edition and the year of release of an edition. Standard editions, however different they are, usually use pewter tokens. In 1998, a new piece was voted on to be added to the existing 10 ( 11 in gold sets) The winner was a sack of money, which appeared in most standard editions until its retirement in 2007.</a:t>
            </a:r>
            <a:endParaRPr lang="en-US" dirty="0">
              <a:latin typeface="+mj-lt"/>
            </a:endParaRPr>
          </a:p>
        </p:txBody>
      </p:sp>
      <p:pic>
        <p:nvPicPr>
          <p:cNvPr id="1026" name="Picture 2">
            <a:extLst>
              <a:ext uri="{FF2B5EF4-FFF2-40B4-BE49-F238E27FC236}">
                <a16:creationId xmlns:a16="http://schemas.microsoft.com/office/drawing/2014/main" id="{E2661A25-6BA2-4F2F-DEA1-64C46E89A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493" b="30906"/>
          <a:stretch/>
        </p:blipFill>
        <p:spPr bwMode="auto">
          <a:xfrm>
            <a:off x="7646504" y="822132"/>
            <a:ext cx="3602965" cy="10986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B35E6A-EB51-1076-C142-E0973C2AF9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849" b="30911"/>
          <a:stretch/>
        </p:blipFill>
        <p:spPr bwMode="auto">
          <a:xfrm>
            <a:off x="1027043" y="2080899"/>
            <a:ext cx="3783496" cy="151074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5">
            <a:extLst>
              <a:ext uri="{FF2B5EF4-FFF2-40B4-BE49-F238E27FC236}">
                <a16:creationId xmlns:a16="http://schemas.microsoft.com/office/drawing/2014/main" id="{D93FC841-3411-B7C8-A83A-ADF36529D435}"/>
              </a:ext>
            </a:extLst>
          </p:cNvPr>
          <p:cNvSpPr txBox="1">
            <a:spLocks/>
          </p:cNvSpPr>
          <p:nvPr/>
        </p:nvSpPr>
        <p:spPr>
          <a:xfrm>
            <a:off x="1133515" y="3683868"/>
            <a:ext cx="3677024"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IN" b="0" i="0" dirty="0">
                <a:effectLst/>
                <a:latin typeface="+mj-lt"/>
              </a:rPr>
              <a:t>1936 Tokens (Deluxe Set)</a:t>
            </a:r>
            <a:endParaRPr lang="en-US" dirty="0">
              <a:latin typeface="+mj-lt"/>
            </a:endParaRPr>
          </a:p>
        </p:txBody>
      </p:sp>
      <p:pic>
        <p:nvPicPr>
          <p:cNvPr id="1030" name="Picture 6">
            <a:extLst>
              <a:ext uri="{FF2B5EF4-FFF2-40B4-BE49-F238E27FC236}">
                <a16:creationId xmlns:a16="http://schemas.microsoft.com/office/drawing/2014/main" id="{04DEF241-92B1-F149-DDE9-CFD14281E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248" y="2080899"/>
            <a:ext cx="4987787" cy="156616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828A4710-2A20-ABF0-FB75-80ABED41319D}"/>
              </a:ext>
            </a:extLst>
          </p:cNvPr>
          <p:cNvSpPr txBox="1">
            <a:spLocks/>
          </p:cNvSpPr>
          <p:nvPr/>
        </p:nvSpPr>
        <p:spPr>
          <a:xfrm>
            <a:off x="6547629" y="3723932"/>
            <a:ext cx="3677024"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IN" b="0" i="0" dirty="0">
                <a:effectLst/>
                <a:latin typeface="+mj-lt"/>
              </a:rPr>
              <a:t>Post-WWII Tokens</a:t>
            </a:r>
            <a:endParaRPr lang="en-US" dirty="0">
              <a:latin typeface="+mj-lt"/>
            </a:endParaRPr>
          </a:p>
        </p:txBody>
      </p:sp>
      <p:pic>
        <p:nvPicPr>
          <p:cNvPr id="1032" name="Picture 8">
            <a:extLst>
              <a:ext uri="{FF2B5EF4-FFF2-40B4-BE49-F238E27FC236}">
                <a16:creationId xmlns:a16="http://schemas.microsoft.com/office/drawing/2014/main" id="{B9F663EE-25F9-B196-520C-DBB5F0AE9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649"/>
          <a:stretch/>
        </p:blipFill>
        <p:spPr bwMode="auto">
          <a:xfrm>
            <a:off x="1027043" y="4011751"/>
            <a:ext cx="3564835" cy="164030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5">
            <a:extLst>
              <a:ext uri="{FF2B5EF4-FFF2-40B4-BE49-F238E27FC236}">
                <a16:creationId xmlns:a16="http://schemas.microsoft.com/office/drawing/2014/main" id="{68EC23CF-AE95-100C-5221-3F98A2A06067}"/>
              </a:ext>
            </a:extLst>
          </p:cNvPr>
          <p:cNvSpPr txBox="1">
            <a:spLocks/>
          </p:cNvSpPr>
          <p:nvPr/>
        </p:nvSpPr>
        <p:spPr>
          <a:xfrm>
            <a:off x="1027043" y="5765843"/>
            <a:ext cx="3677024"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IN" b="0" i="0" dirty="0">
                <a:effectLst/>
                <a:latin typeface="+mj-lt"/>
              </a:rPr>
              <a:t>80th Anniversary Edition tokens</a:t>
            </a:r>
            <a:endParaRPr lang="en-US" dirty="0">
              <a:latin typeface="+mj-lt"/>
            </a:endParaRPr>
          </a:p>
        </p:txBody>
      </p:sp>
      <p:pic>
        <p:nvPicPr>
          <p:cNvPr id="1034" name="Picture 10">
            <a:extLst>
              <a:ext uri="{FF2B5EF4-FFF2-40B4-BE49-F238E27FC236}">
                <a16:creationId xmlns:a16="http://schemas.microsoft.com/office/drawing/2014/main" id="{2568F420-33BD-BF2E-FE7C-DDB36CBF6E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3682" y="3979108"/>
            <a:ext cx="1640301" cy="16403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5">
            <a:extLst>
              <a:ext uri="{FF2B5EF4-FFF2-40B4-BE49-F238E27FC236}">
                <a16:creationId xmlns:a16="http://schemas.microsoft.com/office/drawing/2014/main" id="{0BD6E3B5-AFA9-6DA6-B642-9773CEAC6978}"/>
              </a:ext>
            </a:extLst>
          </p:cNvPr>
          <p:cNvSpPr txBox="1">
            <a:spLocks/>
          </p:cNvSpPr>
          <p:nvPr/>
        </p:nvSpPr>
        <p:spPr>
          <a:xfrm>
            <a:off x="4988828" y="5765842"/>
            <a:ext cx="1742207"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IN" b="0" i="0" dirty="0">
                <a:effectLst/>
                <a:latin typeface="+mj-lt"/>
              </a:rPr>
              <a:t>Electronic Banking Edition Tokens</a:t>
            </a:r>
            <a:endParaRPr lang="en-US" dirty="0">
              <a:latin typeface="+mj-lt"/>
            </a:endParaRPr>
          </a:p>
        </p:txBody>
      </p:sp>
      <p:pic>
        <p:nvPicPr>
          <p:cNvPr id="1036" name="Picture 12">
            <a:extLst>
              <a:ext uri="{FF2B5EF4-FFF2-40B4-BE49-F238E27FC236}">
                <a16:creationId xmlns:a16="http://schemas.microsoft.com/office/drawing/2014/main" id="{8C7DB345-3CA1-126A-3F79-D4BDF4A604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165" y="4125540"/>
            <a:ext cx="3280604" cy="16403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5">
            <a:extLst>
              <a:ext uri="{FF2B5EF4-FFF2-40B4-BE49-F238E27FC236}">
                <a16:creationId xmlns:a16="http://schemas.microsoft.com/office/drawing/2014/main" id="{64B54AF0-9504-F648-2C15-C8F448C2971D}"/>
              </a:ext>
            </a:extLst>
          </p:cNvPr>
          <p:cNvSpPr txBox="1">
            <a:spLocks/>
          </p:cNvSpPr>
          <p:nvPr/>
        </p:nvSpPr>
        <p:spPr>
          <a:xfrm>
            <a:off x="8079509" y="5879631"/>
            <a:ext cx="2145144"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fontAlgn="auto"/>
            <a:r>
              <a:rPr lang="en-US" u="sng" dirty="0">
                <a:latin typeface="+mj-lt"/>
              </a:rPr>
              <a:t>M</a:t>
            </a:r>
            <a:r>
              <a:rPr lang="en-IN" u="sng" dirty="0" err="1">
                <a:latin typeface="+mj-lt"/>
              </a:rPr>
              <a:t>onopoly</a:t>
            </a:r>
            <a:r>
              <a:rPr lang="en-IN" u="sng" dirty="0">
                <a:latin typeface="+mj-lt"/>
              </a:rPr>
              <a:t> Cheater Edition</a:t>
            </a:r>
            <a:endParaRPr lang="en-IN" b="0" i="0" dirty="0">
              <a:effectLst/>
              <a:latin typeface="+mj-lt"/>
            </a:endParaRPr>
          </a:p>
        </p:txBody>
      </p:sp>
    </p:spTree>
    <p:extLst>
      <p:ext uri="{BB962C8B-B14F-4D97-AF65-F5344CB8AC3E}">
        <p14:creationId xmlns:p14="http://schemas.microsoft.com/office/powerpoint/2010/main" val="2166706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544641" y="300490"/>
            <a:ext cx="9202872" cy="376892"/>
          </a:xfrm>
        </p:spPr>
        <p:txBody>
          <a:bodyPr/>
          <a:lstStyle/>
          <a:p>
            <a:pPr algn="ctr"/>
            <a:r>
              <a:rPr lang="en-US" sz="2800" dirty="0">
                <a:latin typeface="Akira Expanded" panose="02000800000000000000" pitchFamily="50" charset="0"/>
              </a:rPr>
              <a:t>LIST OF MONOPOLY GAMES</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23</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39" name="Text Placeholder 32">
            <a:extLst>
              <a:ext uri="{FF2B5EF4-FFF2-40B4-BE49-F238E27FC236}">
                <a16:creationId xmlns:a16="http://schemas.microsoft.com/office/drawing/2014/main" id="{FFD26757-8D8F-3098-D09A-0F7B9F3AB84A}"/>
              </a:ext>
            </a:extLst>
          </p:cNvPr>
          <p:cNvSpPr txBox="1">
            <a:spLocks/>
          </p:cNvSpPr>
          <p:nvPr/>
        </p:nvSpPr>
        <p:spPr>
          <a:xfrm>
            <a:off x="942531" y="754249"/>
            <a:ext cx="5438392" cy="48482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mj-lt"/>
              </a:rPr>
              <a:t>There are </a:t>
            </a:r>
            <a:r>
              <a:rPr lang="en-US" b="1" dirty="0">
                <a:latin typeface="+mj-lt"/>
              </a:rPr>
              <a:t>hundreds of Monopoly game variations</a:t>
            </a:r>
            <a:r>
              <a:rPr lang="en-US" dirty="0">
                <a:latin typeface="+mj-lt"/>
              </a:rPr>
              <a:t> released worldwide, with themes based on different regions, popular culture, brands, and special editions. These variations can be grouped into several categories:</a:t>
            </a:r>
          </a:p>
          <a:p>
            <a:endParaRPr lang="en-US" dirty="0">
              <a:latin typeface="+mj-lt"/>
            </a:endParaRPr>
          </a:p>
        </p:txBody>
      </p:sp>
      <p:sp>
        <p:nvSpPr>
          <p:cNvPr id="5" name="Text Placeholder 32">
            <a:extLst>
              <a:ext uri="{FF2B5EF4-FFF2-40B4-BE49-F238E27FC236}">
                <a16:creationId xmlns:a16="http://schemas.microsoft.com/office/drawing/2014/main" id="{6BC91A32-C4F2-2942-F083-557986CC8F54}"/>
              </a:ext>
            </a:extLst>
          </p:cNvPr>
          <p:cNvSpPr txBox="1">
            <a:spLocks/>
          </p:cNvSpPr>
          <p:nvPr/>
        </p:nvSpPr>
        <p:spPr>
          <a:xfrm>
            <a:off x="865765" y="1707017"/>
            <a:ext cx="4176553" cy="397829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285750" indent="-285750">
              <a:buClr>
                <a:schemeClr val="bg1"/>
              </a:buClr>
              <a:buSzPct val="90000"/>
              <a:buFont typeface="Arial" panose="020B0604020202020204" pitchFamily="34" charset="0"/>
              <a:buChar char="•"/>
            </a:pPr>
            <a:r>
              <a:rPr lang="en-IN" b="1" dirty="0">
                <a:latin typeface="+mj-lt"/>
              </a:rPr>
              <a:t>Classic Editions</a:t>
            </a:r>
            <a:r>
              <a:rPr lang="en-IN" dirty="0">
                <a:latin typeface="+mj-lt"/>
              </a:rPr>
              <a:t>: Standard Monopoly and </a:t>
            </a:r>
            <a:r>
              <a:rPr lang="en-IN" b="1" dirty="0">
                <a:latin typeface="+mj-lt"/>
              </a:rPr>
              <a:t>Regional/City Editions</a:t>
            </a:r>
          </a:p>
          <a:p>
            <a:pPr marL="285750" indent="-285750">
              <a:buClr>
                <a:schemeClr val="bg1"/>
              </a:buClr>
              <a:buSzPct val="90000"/>
              <a:buFont typeface="Arial" panose="020B0604020202020204" pitchFamily="34" charset="0"/>
              <a:buChar char="•"/>
            </a:pPr>
            <a:r>
              <a:rPr lang="en-IN" b="1" dirty="0">
                <a:latin typeface="+mj-lt"/>
              </a:rPr>
              <a:t>Themed Editions</a:t>
            </a:r>
            <a:r>
              <a:rPr lang="en-IN" dirty="0">
                <a:latin typeface="+mj-lt"/>
              </a:rPr>
              <a:t>:</a:t>
            </a:r>
            <a:r>
              <a:rPr lang="en-IN" b="1" dirty="0">
                <a:latin typeface="+mj-lt"/>
              </a:rPr>
              <a:t> </a:t>
            </a:r>
            <a:r>
              <a:rPr lang="en-IN" dirty="0">
                <a:latin typeface="+mj-lt"/>
              </a:rPr>
              <a:t>Pop Culture</a:t>
            </a:r>
            <a:r>
              <a:rPr lang="en-IN" b="1" dirty="0">
                <a:latin typeface="+mj-lt"/>
              </a:rPr>
              <a:t>,</a:t>
            </a:r>
            <a:r>
              <a:rPr lang="en-IN" dirty="0">
                <a:latin typeface="+mj-lt"/>
              </a:rPr>
              <a:t> Video Games</a:t>
            </a:r>
            <a:r>
              <a:rPr lang="en-IN" b="1" dirty="0">
                <a:latin typeface="+mj-lt"/>
              </a:rPr>
              <a:t> and Sports Edition</a:t>
            </a:r>
          </a:p>
          <a:p>
            <a:pPr marL="285750" indent="-285750">
              <a:buClr>
                <a:schemeClr val="bg1"/>
              </a:buClr>
              <a:buSzPct val="90000"/>
              <a:buFont typeface="Arial" panose="020B0604020202020204" pitchFamily="34" charset="0"/>
              <a:buChar char="•"/>
            </a:pPr>
            <a:r>
              <a:rPr lang="en-IN" b="1" dirty="0">
                <a:latin typeface="+mj-lt"/>
              </a:rPr>
              <a:t>Special Editions</a:t>
            </a:r>
            <a:r>
              <a:rPr lang="en-IN" dirty="0">
                <a:latin typeface="+mj-lt"/>
              </a:rPr>
              <a:t>:</a:t>
            </a:r>
            <a:r>
              <a:rPr lang="en-IN" b="1" dirty="0">
                <a:latin typeface="+mj-lt"/>
              </a:rPr>
              <a:t> </a:t>
            </a:r>
            <a:r>
              <a:rPr lang="en-IN" dirty="0">
                <a:latin typeface="+mj-lt"/>
              </a:rPr>
              <a:t>Anniversary Editions</a:t>
            </a:r>
            <a:r>
              <a:rPr lang="en-IN" b="1" dirty="0">
                <a:latin typeface="+mj-lt"/>
              </a:rPr>
              <a:t>,</a:t>
            </a:r>
            <a:r>
              <a:rPr lang="en-IN" dirty="0">
                <a:latin typeface="+mj-lt"/>
              </a:rPr>
              <a:t> Collector's Editions and Luxury Editions</a:t>
            </a:r>
          </a:p>
          <a:p>
            <a:pPr marL="285750" indent="-285750">
              <a:buClr>
                <a:schemeClr val="bg1"/>
              </a:buClr>
              <a:buSzPct val="90000"/>
              <a:buFont typeface="Arial" panose="020B0604020202020204" pitchFamily="34" charset="0"/>
              <a:buChar char="•"/>
            </a:pPr>
            <a:r>
              <a:rPr lang="en-IN" b="1" dirty="0">
                <a:latin typeface="+mj-lt"/>
              </a:rPr>
              <a:t>Junior Editions</a:t>
            </a:r>
            <a:r>
              <a:rPr lang="en-IN" dirty="0">
                <a:latin typeface="+mj-lt"/>
              </a:rPr>
              <a:t>: </a:t>
            </a:r>
            <a:r>
              <a:rPr lang="en-US" dirty="0">
                <a:latin typeface="+mj-lt"/>
              </a:rPr>
              <a:t>Simplified versions of Monopoly for younger players</a:t>
            </a:r>
            <a:endParaRPr lang="en-IN" dirty="0">
              <a:latin typeface="+mj-lt"/>
            </a:endParaRPr>
          </a:p>
          <a:p>
            <a:pPr marL="285750" indent="-285750">
              <a:buClr>
                <a:schemeClr val="bg1"/>
              </a:buClr>
              <a:buSzPct val="90000"/>
              <a:buFont typeface="Arial" panose="020B0604020202020204" pitchFamily="34" charset="0"/>
              <a:buChar char="•"/>
            </a:pPr>
            <a:r>
              <a:rPr lang="en-IN" b="1" dirty="0">
                <a:latin typeface="+mj-lt"/>
              </a:rPr>
              <a:t>Electronic Editions</a:t>
            </a:r>
            <a:r>
              <a:rPr lang="en-IN" dirty="0">
                <a:latin typeface="+mj-lt"/>
              </a:rPr>
              <a:t>: </a:t>
            </a:r>
            <a:r>
              <a:rPr lang="en-US" dirty="0">
                <a:latin typeface="+mj-lt"/>
              </a:rPr>
              <a:t>Versions with electronic banking systems or digital apps instead of physical money </a:t>
            </a:r>
            <a:endParaRPr lang="en-IN" dirty="0">
              <a:latin typeface="+mj-lt"/>
            </a:endParaRPr>
          </a:p>
          <a:p>
            <a:pPr marL="285750" indent="-285750">
              <a:buClr>
                <a:schemeClr val="bg1"/>
              </a:buClr>
              <a:buSzPct val="90000"/>
              <a:buFont typeface="Arial" panose="020B0604020202020204" pitchFamily="34" charset="0"/>
              <a:buChar char="•"/>
            </a:pPr>
            <a:r>
              <a:rPr lang="en-IN" b="1" dirty="0">
                <a:latin typeface="+mj-lt"/>
              </a:rPr>
              <a:t>Card Games and Spin-offs</a:t>
            </a:r>
            <a:r>
              <a:rPr lang="en-IN" dirty="0">
                <a:latin typeface="+mj-lt"/>
              </a:rPr>
              <a:t>: Monopoly Deal, Monopoly Empire and </a:t>
            </a:r>
            <a:r>
              <a:rPr lang="en-IN" b="1" dirty="0">
                <a:latin typeface="+mj-lt"/>
              </a:rPr>
              <a:t>Monopoly Gamer.</a:t>
            </a:r>
          </a:p>
          <a:p>
            <a:pPr marL="285750" indent="-285750">
              <a:buClr>
                <a:schemeClr val="bg1"/>
              </a:buClr>
              <a:buSzPct val="90000"/>
              <a:buFont typeface="Arial" panose="020B0604020202020204" pitchFamily="34" charset="0"/>
              <a:buChar char="•"/>
            </a:pPr>
            <a:r>
              <a:rPr lang="en-IN" b="1" dirty="0">
                <a:latin typeface="+mj-lt"/>
              </a:rPr>
              <a:t>Monopoly Gamer</a:t>
            </a:r>
            <a:r>
              <a:rPr lang="en-IN" dirty="0">
                <a:latin typeface="+mj-lt"/>
              </a:rPr>
              <a:t>:</a:t>
            </a:r>
            <a:r>
              <a:rPr lang="en-IN" b="1" dirty="0">
                <a:latin typeface="+mj-lt"/>
              </a:rPr>
              <a:t> </a:t>
            </a:r>
            <a:r>
              <a:rPr lang="en-US" dirty="0">
                <a:latin typeface="+mj-lt"/>
              </a:rPr>
              <a:t>Released for events or limited runs</a:t>
            </a:r>
            <a:endParaRPr lang="en-IN" b="1" dirty="0">
              <a:latin typeface="+mj-lt"/>
            </a:endParaRPr>
          </a:p>
        </p:txBody>
      </p:sp>
      <p:sp>
        <p:nvSpPr>
          <p:cNvPr id="10" name="TextBox 9">
            <a:extLst>
              <a:ext uri="{FF2B5EF4-FFF2-40B4-BE49-F238E27FC236}">
                <a16:creationId xmlns:a16="http://schemas.microsoft.com/office/drawing/2014/main" id="{E9A7A0B3-7B64-A504-9B20-81C6B193816A}"/>
              </a:ext>
            </a:extLst>
          </p:cNvPr>
          <p:cNvSpPr txBox="1"/>
          <p:nvPr/>
        </p:nvSpPr>
        <p:spPr>
          <a:xfrm>
            <a:off x="8445762" y="684061"/>
            <a:ext cx="2902226" cy="646331"/>
          </a:xfrm>
          <a:prstGeom prst="rect">
            <a:avLst/>
          </a:prstGeom>
          <a:noFill/>
        </p:spPr>
        <p:txBody>
          <a:bodyPr wrap="square">
            <a:spAutoFit/>
          </a:bodyPr>
          <a:lstStyle/>
          <a:p>
            <a:pPr algn="r" fontAlgn="auto"/>
            <a:r>
              <a:rPr lang="en-IN" b="0" i="0" dirty="0">
                <a:solidFill>
                  <a:schemeClr val="bg1"/>
                </a:solidFill>
                <a:effectLst/>
                <a:latin typeface="+mj-lt"/>
              </a:rPr>
              <a:t>Fictional Monopoly Editions</a:t>
            </a:r>
          </a:p>
          <a:p>
            <a:pPr algn="r" fontAlgn="auto"/>
            <a:endParaRPr lang="en-IN" b="0" i="0" dirty="0">
              <a:solidFill>
                <a:schemeClr val="bg1"/>
              </a:solidFill>
              <a:effectLst/>
              <a:latin typeface="+mj-lt"/>
            </a:endParaRPr>
          </a:p>
        </p:txBody>
      </p:sp>
      <p:pic>
        <p:nvPicPr>
          <p:cNvPr id="2050" name="Picture 2">
            <a:extLst>
              <a:ext uri="{FF2B5EF4-FFF2-40B4-BE49-F238E27FC236}">
                <a16:creationId xmlns:a16="http://schemas.microsoft.com/office/drawing/2014/main" id="{D35F5254-DF29-15B1-E13C-5FAC037541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3"/>
          <a:stretch/>
        </p:blipFill>
        <p:spPr bwMode="auto">
          <a:xfrm>
            <a:off x="8705052" y="1134562"/>
            <a:ext cx="2544417" cy="19319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32">
            <a:extLst>
              <a:ext uri="{FF2B5EF4-FFF2-40B4-BE49-F238E27FC236}">
                <a16:creationId xmlns:a16="http://schemas.microsoft.com/office/drawing/2014/main" id="{62ED8951-9528-BEA5-8B37-0F4A5D0CDAB2}"/>
              </a:ext>
            </a:extLst>
          </p:cNvPr>
          <p:cNvSpPr txBox="1">
            <a:spLocks/>
          </p:cNvSpPr>
          <p:nvPr/>
        </p:nvSpPr>
        <p:spPr>
          <a:xfrm>
            <a:off x="8445762" y="3141149"/>
            <a:ext cx="3174489" cy="7517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buClr>
                <a:schemeClr val="bg1"/>
              </a:buClr>
              <a:buSzPct val="90000"/>
            </a:pPr>
            <a:r>
              <a:rPr lang="en-US" b="0" i="0" dirty="0">
                <a:effectLst/>
                <a:latin typeface="+mj-lt"/>
              </a:rPr>
              <a:t>Alternative editions of the classic </a:t>
            </a:r>
            <a:r>
              <a:rPr lang="en-US" b="0" i="0" dirty="0">
                <a:effectLst/>
                <a:latin typeface="+mj-lt"/>
                <a:hlinkClick r:id="rId3" tooltip="Monopoly">
                  <a:extLst>
                    <a:ext uri="{A12FA001-AC4F-418D-AE19-62706E023703}">
                      <ahyp:hlinkClr xmlns:ahyp="http://schemas.microsoft.com/office/drawing/2018/hyperlinkcolor" val="tx"/>
                    </a:ext>
                  </a:extLst>
                </a:hlinkClick>
              </a:rPr>
              <a:t>Monopoly</a:t>
            </a:r>
            <a:r>
              <a:rPr lang="en-US" b="0" i="0" dirty="0">
                <a:effectLst/>
                <a:latin typeface="+mj-lt"/>
              </a:rPr>
              <a:t> boardgame have appeared in media like in the Simpsons</a:t>
            </a:r>
            <a:endParaRPr lang="en-IN" b="1" dirty="0">
              <a:latin typeface="+mj-lt"/>
            </a:endParaRPr>
          </a:p>
        </p:txBody>
      </p:sp>
      <p:pic>
        <p:nvPicPr>
          <p:cNvPr id="2054" name="Picture 6">
            <a:extLst>
              <a:ext uri="{FF2B5EF4-FFF2-40B4-BE49-F238E27FC236}">
                <a16:creationId xmlns:a16="http://schemas.microsoft.com/office/drawing/2014/main" id="{052AA736-67D9-745D-9C95-D9351F2D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523" y="1134562"/>
            <a:ext cx="1851991" cy="26066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5783EC9-2014-A9DF-4A32-3430995A5C8E}"/>
              </a:ext>
            </a:extLst>
          </p:cNvPr>
          <p:cNvSpPr txBox="1"/>
          <p:nvPr/>
        </p:nvSpPr>
        <p:spPr>
          <a:xfrm>
            <a:off x="6199518" y="677382"/>
            <a:ext cx="2902226" cy="369332"/>
          </a:xfrm>
          <a:prstGeom prst="rect">
            <a:avLst/>
          </a:prstGeom>
          <a:noFill/>
        </p:spPr>
        <p:txBody>
          <a:bodyPr wrap="square">
            <a:spAutoFit/>
          </a:bodyPr>
          <a:lstStyle/>
          <a:p>
            <a:pPr algn="l" fontAlgn="auto"/>
            <a:r>
              <a:rPr lang="en-IN" b="0" i="0" dirty="0">
                <a:solidFill>
                  <a:schemeClr val="bg1"/>
                </a:solidFill>
                <a:effectLst/>
                <a:latin typeface="+mj-lt"/>
              </a:rPr>
              <a:t>Monopoly Games (PC)</a:t>
            </a:r>
          </a:p>
        </p:txBody>
      </p:sp>
      <p:pic>
        <p:nvPicPr>
          <p:cNvPr id="2056" name="Picture 8">
            <a:extLst>
              <a:ext uri="{FF2B5EF4-FFF2-40B4-BE49-F238E27FC236}">
                <a16:creationId xmlns:a16="http://schemas.microsoft.com/office/drawing/2014/main" id="{DA89AFA5-4E9D-CB53-8322-CABF8B045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1020" y="4314149"/>
            <a:ext cx="1566122" cy="22058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32">
            <a:extLst>
              <a:ext uri="{FF2B5EF4-FFF2-40B4-BE49-F238E27FC236}">
                <a16:creationId xmlns:a16="http://schemas.microsoft.com/office/drawing/2014/main" id="{23ADC5C8-E3DB-0165-1933-F47BA100212D}"/>
              </a:ext>
            </a:extLst>
          </p:cNvPr>
          <p:cNvSpPr txBox="1">
            <a:spLocks/>
          </p:cNvSpPr>
          <p:nvPr/>
        </p:nvSpPr>
        <p:spPr>
          <a:xfrm>
            <a:off x="8130847" y="4478702"/>
            <a:ext cx="1660353" cy="184223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r">
              <a:buClr>
                <a:schemeClr val="bg1"/>
              </a:buClr>
              <a:buSzPct val="90000"/>
            </a:pPr>
            <a:r>
              <a:rPr lang="en-US" b="0" i="0" dirty="0">
                <a:effectLst/>
                <a:latin typeface="+mj-lt"/>
              </a:rPr>
              <a:t>There have been more than a dozen video game adaptations of </a:t>
            </a:r>
            <a:r>
              <a:rPr lang="en-US" b="0" i="0" dirty="0">
                <a:effectLst/>
                <a:latin typeface="+mj-lt"/>
                <a:hlinkClick r:id="rId6" tooltip="Parker Brothers">
                  <a:extLst>
                    <a:ext uri="{A12FA001-AC4F-418D-AE19-62706E023703}">
                      <ahyp:hlinkClr xmlns:ahyp="http://schemas.microsoft.com/office/drawing/2018/hyperlinkcolor" val="tx"/>
                    </a:ext>
                  </a:extLst>
                </a:hlinkClick>
              </a:rPr>
              <a:t>Parker Brothers</a:t>
            </a:r>
            <a:r>
              <a:rPr lang="en-US" b="0" i="0" dirty="0">
                <a:effectLst/>
                <a:latin typeface="+mj-lt"/>
              </a:rPr>
              <a:t>' highly successful board game </a:t>
            </a:r>
            <a:r>
              <a:rPr lang="en-US" b="1" i="1" dirty="0">
                <a:effectLst/>
                <a:latin typeface="+mj-lt"/>
                <a:hlinkClick r:id="rId3" tooltip="Monopoly">
                  <a:extLst>
                    <a:ext uri="{A12FA001-AC4F-418D-AE19-62706E023703}">
                      <ahyp:hlinkClr xmlns:ahyp="http://schemas.microsoft.com/office/drawing/2018/hyperlinkcolor" val="tx"/>
                    </a:ext>
                  </a:extLst>
                </a:hlinkClick>
              </a:rPr>
              <a:t>Monopoly</a:t>
            </a:r>
            <a:r>
              <a:rPr lang="en-US" b="0" i="0" dirty="0">
                <a:effectLst/>
                <a:latin typeface="+mj-lt"/>
              </a:rPr>
              <a:t>.</a:t>
            </a:r>
            <a:endParaRPr lang="en-IN" b="1" dirty="0">
              <a:latin typeface="+mj-lt"/>
            </a:endParaRPr>
          </a:p>
        </p:txBody>
      </p:sp>
      <p:pic>
        <p:nvPicPr>
          <p:cNvPr id="2058" name="Picture 10">
            <a:extLst>
              <a:ext uri="{FF2B5EF4-FFF2-40B4-BE49-F238E27FC236}">
                <a16:creationId xmlns:a16="http://schemas.microsoft.com/office/drawing/2014/main" id="{BC2565B3-B682-4036-EA91-01A4CDA727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2087" y="4414281"/>
            <a:ext cx="2858760" cy="218409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2">
            <a:extLst>
              <a:ext uri="{FF2B5EF4-FFF2-40B4-BE49-F238E27FC236}">
                <a16:creationId xmlns:a16="http://schemas.microsoft.com/office/drawing/2014/main" id="{08C03C6E-5A62-423D-8AE9-8F6EC4AD15F8}"/>
              </a:ext>
            </a:extLst>
          </p:cNvPr>
          <p:cNvSpPr txBox="1">
            <a:spLocks/>
          </p:cNvSpPr>
          <p:nvPr/>
        </p:nvSpPr>
        <p:spPr>
          <a:xfrm>
            <a:off x="1298713" y="5903843"/>
            <a:ext cx="3862775" cy="71561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r">
              <a:buClr>
                <a:schemeClr val="bg1"/>
              </a:buClr>
              <a:buSzPct val="90000"/>
            </a:pPr>
            <a:r>
              <a:rPr lang="en-US" b="0" i="0" dirty="0">
                <a:effectLst/>
                <a:latin typeface="+mj-lt"/>
              </a:rPr>
              <a:t>Several games that have come out throughout the years based on, and related to, the classic boardgame </a:t>
            </a:r>
            <a:r>
              <a:rPr lang="en-US" b="0" i="0" dirty="0">
                <a:effectLst/>
                <a:latin typeface="+mj-lt"/>
                <a:hlinkClick r:id="rId3" tooltip="Monopoly">
                  <a:extLst>
                    <a:ext uri="{A12FA001-AC4F-418D-AE19-62706E023703}">
                      <ahyp:hlinkClr xmlns:ahyp="http://schemas.microsoft.com/office/drawing/2018/hyperlinkcolor" val="tx"/>
                    </a:ext>
                  </a:extLst>
                </a:hlinkClick>
              </a:rPr>
              <a:t>Monopoly</a:t>
            </a:r>
            <a:r>
              <a:rPr lang="en-US" b="0" i="0" dirty="0">
                <a:effectLst/>
                <a:latin typeface="+mj-lt"/>
              </a:rPr>
              <a:t>.</a:t>
            </a:r>
            <a:endParaRPr lang="en-IN" b="1" dirty="0">
              <a:latin typeface="+mj-lt"/>
            </a:endParaRPr>
          </a:p>
        </p:txBody>
      </p:sp>
    </p:spTree>
    <p:extLst>
      <p:ext uri="{BB962C8B-B14F-4D97-AF65-F5344CB8AC3E}">
        <p14:creationId xmlns:p14="http://schemas.microsoft.com/office/powerpoint/2010/main" val="1482492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544641" y="300490"/>
            <a:ext cx="9202872" cy="376892"/>
          </a:xfrm>
        </p:spPr>
        <p:txBody>
          <a:bodyPr/>
          <a:lstStyle/>
          <a:p>
            <a:pPr algn="ctr"/>
            <a:r>
              <a:rPr lang="en-US" sz="2800" dirty="0">
                <a:latin typeface="Akira Expanded" panose="02000800000000000000" pitchFamily="50" charset="0"/>
              </a:rPr>
              <a:t>Other MONOPOLY GAMES</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24</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pic>
        <p:nvPicPr>
          <p:cNvPr id="8194" name="Picture 2">
            <a:extLst>
              <a:ext uri="{FF2B5EF4-FFF2-40B4-BE49-F238E27FC236}">
                <a16:creationId xmlns:a16="http://schemas.microsoft.com/office/drawing/2014/main" id="{0BBB4B4E-C48F-3F43-11BC-E01A18D01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596" y="677382"/>
            <a:ext cx="2325757" cy="232575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9F7D4AB-36D6-7250-4BD8-86A486AE2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667" y="437943"/>
            <a:ext cx="2477535" cy="247753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49CE520-04EA-1A19-54E8-6D6426B44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2516" y="488936"/>
            <a:ext cx="2678334" cy="267833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B05E98D-9E55-2A84-0D95-E3E6BEED6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9462" y="677382"/>
            <a:ext cx="2238096" cy="223809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CA5F271C-B361-6CFC-A2B6-04C11AFE0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021" y="2783579"/>
            <a:ext cx="2014332" cy="2014332"/>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41A90945-5B27-B655-7EE7-67A4562A2D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2718" y="2902550"/>
            <a:ext cx="1911005" cy="1776390"/>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D3E5A5A6-FD45-ADBE-421F-27A46F3627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3905" y="2847944"/>
            <a:ext cx="1616763" cy="1949967"/>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a:extLst>
              <a:ext uri="{FF2B5EF4-FFF2-40B4-BE49-F238E27FC236}">
                <a16:creationId xmlns:a16="http://schemas.microsoft.com/office/drawing/2014/main" id="{085779C8-B40E-B8AB-8B07-F1A89051AB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2239" y="3045137"/>
            <a:ext cx="1936324" cy="1794772"/>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a:extLst>
              <a:ext uri="{FF2B5EF4-FFF2-40B4-BE49-F238E27FC236}">
                <a16:creationId xmlns:a16="http://schemas.microsoft.com/office/drawing/2014/main" id="{1AA55B63-5B9E-3339-1047-C88200C58C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9127" y="4839909"/>
            <a:ext cx="2048120" cy="1794772"/>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a:extLst>
              <a:ext uri="{FF2B5EF4-FFF2-40B4-BE49-F238E27FC236}">
                <a16:creationId xmlns:a16="http://schemas.microsoft.com/office/drawing/2014/main" id="{743B46D5-A3B2-547D-E21E-55F415915A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2466" y="4956871"/>
            <a:ext cx="2477535" cy="1560847"/>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a:extLst>
              <a:ext uri="{FF2B5EF4-FFF2-40B4-BE49-F238E27FC236}">
                <a16:creationId xmlns:a16="http://schemas.microsoft.com/office/drawing/2014/main" id="{0044B54B-4550-0CF3-E9B7-E78EE144C0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4910" y="4843622"/>
            <a:ext cx="2102432" cy="1791059"/>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a:extLst>
              <a:ext uri="{FF2B5EF4-FFF2-40B4-BE49-F238E27FC236}">
                <a16:creationId xmlns:a16="http://schemas.microsoft.com/office/drawing/2014/main" id="{FD3AC2F7-EC40-F7D1-EEC5-31720B9D1B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69462" y="4971752"/>
            <a:ext cx="2342667" cy="1477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0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544641" y="300490"/>
            <a:ext cx="9202872" cy="376892"/>
          </a:xfrm>
        </p:spPr>
        <p:txBody>
          <a:bodyPr/>
          <a:lstStyle/>
          <a:p>
            <a:pPr algn="ctr"/>
            <a:r>
              <a:rPr lang="en-US" sz="2800" dirty="0">
                <a:latin typeface="Akira Expanded" panose="02000800000000000000" pitchFamily="50" charset="0"/>
              </a:rPr>
              <a:t>MONOPOLY land</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25</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4" name="Text Placeholder 32">
            <a:extLst>
              <a:ext uri="{FF2B5EF4-FFF2-40B4-BE49-F238E27FC236}">
                <a16:creationId xmlns:a16="http://schemas.microsoft.com/office/drawing/2014/main" id="{EEF372F0-45F3-C095-CC87-B15C8D0E6C00}"/>
              </a:ext>
            </a:extLst>
          </p:cNvPr>
          <p:cNvSpPr txBox="1">
            <a:spLocks/>
          </p:cNvSpPr>
          <p:nvPr/>
        </p:nvSpPr>
        <p:spPr>
          <a:xfrm>
            <a:off x="942531" y="754249"/>
            <a:ext cx="10255556" cy="48482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mj-lt"/>
              </a:rPr>
              <a:t>Monopoly Land is an official website to know everything about the game.</a:t>
            </a:r>
          </a:p>
        </p:txBody>
      </p:sp>
      <p:pic>
        <p:nvPicPr>
          <p:cNvPr id="6" name="Picture 5">
            <a:extLst>
              <a:ext uri="{FF2B5EF4-FFF2-40B4-BE49-F238E27FC236}">
                <a16:creationId xmlns:a16="http://schemas.microsoft.com/office/drawing/2014/main" id="{9272CB82-513B-BCAC-7EF0-5CEFE728DDC5}"/>
              </a:ext>
            </a:extLst>
          </p:cNvPr>
          <p:cNvPicPr>
            <a:picLocks noChangeAspect="1"/>
          </p:cNvPicPr>
          <p:nvPr/>
        </p:nvPicPr>
        <p:blipFill>
          <a:blip r:embed="rId2"/>
          <a:stretch>
            <a:fillRect/>
          </a:stretch>
        </p:blipFill>
        <p:spPr>
          <a:xfrm>
            <a:off x="1007165" y="1150293"/>
            <a:ext cx="4965355" cy="2593446"/>
          </a:xfrm>
          <a:prstGeom prst="rect">
            <a:avLst/>
          </a:prstGeom>
        </p:spPr>
      </p:pic>
      <p:pic>
        <p:nvPicPr>
          <p:cNvPr id="8" name="Picture 7">
            <a:extLst>
              <a:ext uri="{FF2B5EF4-FFF2-40B4-BE49-F238E27FC236}">
                <a16:creationId xmlns:a16="http://schemas.microsoft.com/office/drawing/2014/main" id="{F8B32659-9B35-25E3-7B91-15AD5B6FCE3D}"/>
              </a:ext>
            </a:extLst>
          </p:cNvPr>
          <p:cNvPicPr>
            <a:picLocks noChangeAspect="1"/>
          </p:cNvPicPr>
          <p:nvPr/>
        </p:nvPicPr>
        <p:blipFill>
          <a:blip r:embed="rId3"/>
          <a:srcRect t="4887"/>
          <a:stretch/>
        </p:blipFill>
        <p:spPr>
          <a:xfrm>
            <a:off x="6435251" y="1112113"/>
            <a:ext cx="4687894" cy="2631626"/>
          </a:xfrm>
          <a:prstGeom prst="rect">
            <a:avLst/>
          </a:prstGeom>
        </p:spPr>
      </p:pic>
      <p:pic>
        <p:nvPicPr>
          <p:cNvPr id="11" name="Picture 10">
            <a:extLst>
              <a:ext uri="{FF2B5EF4-FFF2-40B4-BE49-F238E27FC236}">
                <a16:creationId xmlns:a16="http://schemas.microsoft.com/office/drawing/2014/main" id="{AFCD9904-03E8-1706-E2CE-602A7603FEA9}"/>
              </a:ext>
            </a:extLst>
          </p:cNvPr>
          <p:cNvPicPr>
            <a:picLocks noChangeAspect="1"/>
          </p:cNvPicPr>
          <p:nvPr/>
        </p:nvPicPr>
        <p:blipFill>
          <a:blip r:embed="rId4"/>
          <a:srcRect t="4250"/>
          <a:stretch/>
        </p:blipFill>
        <p:spPr>
          <a:xfrm>
            <a:off x="1022910" y="3899340"/>
            <a:ext cx="4949610" cy="2658170"/>
          </a:xfrm>
          <a:prstGeom prst="rect">
            <a:avLst/>
          </a:prstGeom>
        </p:spPr>
      </p:pic>
      <p:pic>
        <p:nvPicPr>
          <p:cNvPr id="14" name="Picture 13">
            <a:extLst>
              <a:ext uri="{FF2B5EF4-FFF2-40B4-BE49-F238E27FC236}">
                <a16:creationId xmlns:a16="http://schemas.microsoft.com/office/drawing/2014/main" id="{88B9C9C2-D011-A1C6-EE39-21485A06F0E7}"/>
              </a:ext>
            </a:extLst>
          </p:cNvPr>
          <p:cNvPicPr>
            <a:picLocks noChangeAspect="1"/>
          </p:cNvPicPr>
          <p:nvPr/>
        </p:nvPicPr>
        <p:blipFill>
          <a:blip r:embed="rId5"/>
          <a:stretch>
            <a:fillRect/>
          </a:stretch>
        </p:blipFill>
        <p:spPr>
          <a:xfrm>
            <a:off x="6435250" y="3878218"/>
            <a:ext cx="4687895" cy="2700414"/>
          </a:xfrm>
          <a:prstGeom prst="rect">
            <a:avLst/>
          </a:prstGeom>
        </p:spPr>
      </p:pic>
    </p:spTree>
    <p:extLst>
      <p:ext uri="{BB962C8B-B14F-4D97-AF65-F5344CB8AC3E}">
        <p14:creationId xmlns:p14="http://schemas.microsoft.com/office/powerpoint/2010/main" val="118580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35170C-FF83-0610-5D8C-4729594B043D}"/>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26</a:t>
            </a:fld>
            <a:endParaRPr lang="en-US" dirty="0"/>
          </a:p>
        </p:txBody>
      </p:sp>
      <p:sp>
        <p:nvSpPr>
          <p:cNvPr id="13" name="TextBox 12">
            <a:extLst>
              <a:ext uri="{FF2B5EF4-FFF2-40B4-BE49-F238E27FC236}">
                <a16:creationId xmlns:a16="http://schemas.microsoft.com/office/drawing/2014/main" id="{75B167F2-220B-C049-AC32-A334238C1EAF}"/>
              </a:ext>
            </a:extLst>
          </p:cNvPr>
          <p:cNvSpPr txBox="1"/>
          <p:nvPr/>
        </p:nvSpPr>
        <p:spPr>
          <a:xfrm>
            <a:off x="1179443" y="2767280"/>
            <a:ext cx="9833113" cy="1323439"/>
          </a:xfrm>
          <a:prstGeom prst="rect">
            <a:avLst/>
          </a:prstGeom>
          <a:noFill/>
        </p:spPr>
        <p:txBody>
          <a:bodyPr wrap="square">
            <a:spAutoFit/>
          </a:bodyPr>
          <a:lstStyle/>
          <a:p>
            <a:pPr algn="ctr"/>
            <a:r>
              <a:rPr lang="en-US" sz="8000" dirty="0">
                <a:solidFill>
                  <a:schemeClr val="bg1"/>
                </a:solidFill>
                <a:latin typeface="Akira Expanded" panose="02000800000000000000" pitchFamily="50" charset="0"/>
              </a:rPr>
              <a:t>THANK YOU</a:t>
            </a:r>
            <a:endParaRPr lang="en-IN" sz="8000" dirty="0">
              <a:solidFill>
                <a:schemeClr val="bg1"/>
              </a:solidFill>
              <a:latin typeface="Akira Expanded" panose="02000800000000000000" pitchFamily="50" charset="0"/>
            </a:endParaRPr>
          </a:p>
        </p:txBody>
      </p:sp>
      <p:sp>
        <p:nvSpPr>
          <p:cNvPr id="14" name="Footer Placeholder 2">
            <a:extLst>
              <a:ext uri="{FF2B5EF4-FFF2-40B4-BE49-F238E27FC236}">
                <a16:creationId xmlns:a16="http://schemas.microsoft.com/office/drawing/2014/main" id="{BCA0EE9D-1912-DF98-A871-6B800C0237A5}"/>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Tree>
    <p:extLst>
      <p:ext uri="{BB962C8B-B14F-4D97-AF65-F5344CB8AC3E}">
        <p14:creationId xmlns:p14="http://schemas.microsoft.com/office/powerpoint/2010/main" val="378189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313736" y="576469"/>
            <a:ext cx="4782264" cy="1163277"/>
          </a:xfrm>
        </p:spPr>
        <p:txBody>
          <a:bodyPr/>
          <a:lstStyle/>
          <a:p>
            <a:r>
              <a:rPr lang="en-US" dirty="0">
                <a:latin typeface="Akira Expanded" panose="02000800000000000000" pitchFamily="50" charset="0"/>
              </a:rPr>
              <a:t>ABOUT MONOPOLY</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7631981" y="752305"/>
            <a:ext cx="3526349" cy="5353389"/>
          </a:xfrm>
        </p:spPr>
        <p:txBody>
          <a:bodyPr/>
          <a:lstStyle/>
          <a:p>
            <a:pPr marL="0" indent="0">
              <a:buNone/>
            </a:pPr>
            <a:r>
              <a:rPr lang="en-US" sz="1600" b="1" i="1" dirty="0">
                <a:solidFill>
                  <a:schemeClr val="bg2"/>
                </a:solidFill>
                <a:effectLst/>
                <a:latin typeface="+mj-lt"/>
              </a:rPr>
              <a:t>Monopoly</a:t>
            </a:r>
            <a:r>
              <a:rPr lang="en-US" sz="1600" b="0" i="0" dirty="0">
                <a:solidFill>
                  <a:schemeClr val="bg2"/>
                </a:solidFill>
                <a:effectLst/>
                <a:latin typeface="+mj-lt"/>
              </a:rPr>
              <a:t> is a multiplayer economics-themed </a:t>
            </a:r>
            <a:r>
              <a:rPr lang="en-US" sz="1600" b="0" i="0" u="none" strike="noStrike" dirty="0">
                <a:solidFill>
                  <a:schemeClr val="bg2"/>
                </a:solidFill>
                <a:effectLst/>
                <a:latin typeface="+mj-lt"/>
              </a:rPr>
              <a:t>board game</a:t>
            </a:r>
            <a:r>
              <a:rPr lang="en-US" sz="1600" b="0" i="0" dirty="0">
                <a:solidFill>
                  <a:schemeClr val="bg2"/>
                </a:solidFill>
                <a:effectLst/>
                <a:latin typeface="+mj-lt"/>
              </a:rPr>
              <a:t>. In the game, players roll two dice to move around the game board, buying and trading properties and developing them with houses and hotels.</a:t>
            </a:r>
          </a:p>
          <a:p>
            <a:pPr marL="0" indent="0">
              <a:buNone/>
            </a:pPr>
            <a:r>
              <a:rPr lang="en-US" sz="1600" b="0" i="0" dirty="0">
                <a:solidFill>
                  <a:schemeClr val="bg2"/>
                </a:solidFill>
                <a:effectLst/>
                <a:latin typeface="+mj-lt"/>
              </a:rPr>
              <a:t>Players collect rent from their opponents and aim to drive them into bankruptcy. Money can also be gained or lost through </a:t>
            </a:r>
            <a:r>
              <a:rPr lang="en-US" sz="1600" b="0" i="1" dirty="0">
                <a:solidFill>
                  <a:schemeClr val="bg2"/>
                </a:solidFill>
                <a:effectLst/>
                <a:latin typeface="+mj-lt"/>
              </a:rPr>
              <a:t>Chance</a:t>
            </a:r>
            <a:r>
              <a:rPr lang="en-US" sz="1600" b="0" i="0" dirty="0">
                <a:solidFill>
                  <a:schemeClr val="bg2"/>
                </a:solidFill>
                <a:effectLst/>
                <a:latin typeface="+mj-lt"/>
              </a:rPr>
              <a:t> and </a:t>
            </a:r>
            <a:r>
              <a:rPr lang="en-US" sz="1600" b="0" i="1" dirty="0">
                <a:solidFill>
                  <a:schemeClr val="bg2"/>
                </a:solidFill>
                <a:effectLst/>
                <a:latin typeface="+mj-lt"/>
              </a:rPr>
              <a:t>Community Chest</a:t>
            </a:r>
            <a:r>
              <a:rPr lang="en-US" sz="1600" b="0" i="0" dirty="0">
                <a:solidFill>
                  <a:schemeClr val="bg2"/>
                </a:solidFill>
                <a:effectLst/>
                <a:latin typeface="+mj-lt"/>
              </a:rPr>
              <a:t> cards and tax squares. Players receive a salary every time they pass "Go" and can end up in jail, from which they cannot move until they have met one of three conditions. </a:t>
            </a:r>
          </a:p>
          <a:p>
            <a:pPr marL="0" indent="0">
              <a:buNone/>
            </a:pPr>
            <a:r>
              <a:rPr lang="en-US" sz="1600" b="0" i="1" dirty="0">
                <a:solidFill>
                  <a:schemeClr val="bg2"/>
                </a:solidFill>
                <a:effectLst/>
                <a:latin typeface="+mj-lt"/>
              </a:rPr>
              <a:t>Monopoly</a:t>
            </a:r>
            <a:r>
              <a:rPr lang="en-US" sz="1600" b="0" i="0" dirty="0">
                <a:solidFill>
                  <a:schemeClr val="bg2"/>
                </a:solidFill>
                <a:effectLst/>
                <a:latin typeface="+mj-lt"/>
              </a:rPr>
              <a:t> has become a part of international popular culture, having been licensed locally in more than 113 countries and printed in more than 46 languages. As of 2015, it was estimated that the game had sold 275 million copies worldwide.</a:t>
            </a:r>
            <a:endParaRPr lang="en-US" sz="1600" dirty="0">
              <a:solidFill>
                <a:schemeClr val="bg2"/>
              </a:solidFill>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a:t>
            </a:fld>
            <a:endParaRPr lang="en-US" dirty="0"/>
          </a:p>
        </p:txBody>
      </p:sp>
      <p:sp>
        <p:nvSpPr>
          <p:cNvPr id="6" name="Footer Placeholder 2">
            <a:extLst>
              <a:ext uri="{FF2B5EF4-FFF2-40B4-BE49-F238E27FC236}">
                <a16:creationId xmlns:a16="http://schemas.microsoft.com/office/drawing/2014/main" id="{F0C8564E-681A-1908-BFE9-8D9225543F93}"/>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7" name="Oval 6">
            <a:extLst>
              <a:ext uri="{FF2B5EF4-FFF2-40B4-BE49-F238E27FC236}">
                <a16:creationId xmlns:a16="http://schemas.microsoft.com/office/drawing/2014/main" id="{5F69256A-2935-5CCB-B730-8943938DE395}"/>
              </a:ext>
            </a:extLst>
          </p:cNvPr>
          <p:cNvSpPr/>
          <p:nvPr/>
        </p:nvSpPr>
        <p:spPr>
          <a:xfrm>
            <a:off x="1357405" y="3261663"/>
            <a:ext cx="5075583" cy="496956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Monopoly - The Fast Dealing Property Trading Game">
            <a:extLst>
              <a:ext uri="{FF2B5EF4-FFF2-40B4-BE49-F238E27FC236}">
                <a16:creationId xmlns:a16="http://schemas.microsoft.com/office/drawing/2014/main" id="{021E9386-D6E3-C785-4431-E6082AA50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736" y="2007705"/>
            <a:ext cx="5382480" cy="4850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5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313736" y="576469"/>
            <a:ext cx="4782264" cy="1163277"/>
          </a:xfrm>
        </p:spPr>
        <p:txBody>
          <a:bodyPr/>
          <a:lstStyle/>
          <a:p>
            <a:r>
              <a:rPr lang="en-US" dirty="0">
                <a:latin typeface="Akira Expanded" panose="02000800000000000000" pitchFamily="50" charset="0"/>
              </a:rPr>
              <a:t>MR MONOPOLY</a:t>
            </a:r>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1370329" y="1978131"/>
            <a:ext cx="4347984" cy="5353389"/>
          </a:xfrm>
        </p:spPr>
        <p:txBody>
          <a:bodyPr/>
          <a:lstStyle/>
          <a:p>
            <a:pPr marL="0" indent="0">
              <a:buNone/>
            </a:pPr>
            <a:r>
              <a:rPr lang="en-US" b="1" i="0" dirty="0">
                <a:effectLst/>
                <a:latin typeface="+mj-lt"/>
              </a:rPr>
              <a:t>Mr. Monopoly is the mascot of the board game of Monopoly. He is depicted as a portly old man with a moustache who wears a morning suit with a bowtie and top hat. In large parts of the world he is known, additionally or exclusively, as the Monopoly Man, "Rich Uncle" </a:t>
            </a:r>
            <a:r>
              <a:rPr lang="en-US" b="1" i="0" dirty="0" err="1">
                <a:effectLst/>
                <a:latin typeface="+mj-lt"/>
              </a:rPr>
              <a:t>Pennybags</a:t>
            </a:r>
            <a:r>
              <a:rPr lang="en-US" b="1" i="0" dirty="0">
                <a:effectLst/>
                <a:latin typeface="+mj-lt"/>
              </a:rPr>
              <a:t>, Milburn </a:t>
            </a:r>
            <a:r>
              <a:rPr lang="en-US" b="1" i="0" dirty="0" err="1">
                <a:effectLst/>
                <a:latin typeface="+mj-lt"/>
              </a:rPr>
              <a:t>Pennybags</a:t>
            </a:r>
            <a:r>
              <a:rPr lang="en-US" b="1" i="0" dirty="0">
                <a:effectLst/>
                <a:latin typeface="+mj-lt"/>
              </a:rPr>
              <a:t>, or the Monopoly Guy. He also appears in the related games Rich Uncle, Advance to Boardwalk, Free Parking, Don't Go to Jail, Monopoly City, Monopoly Junior, and Monopoly Deal.</a:t>
            </a:r>
          </a:p>
          <a:p>
            <a:pPr marL="0" indent="0">
              <a:buNone/>
            </a:pPr>
            <a:endParaRPr lang="en-US" dirty="0">
              <a:latin typeface="+mj-lt"/>
            </a:endParaRPr>
          </a:p>
          <a:p>
            <a:pPr marL="0" indent="0">
              <a:buNone/>
            </a:pPr>
            <a:r>
              <a:rPr lang="en-US" b="0" i="0" dirty="0">
                <a:effectLst/>
                <a:latin typeface="+mj-lt"/>
              </a:rPr>
              <a:t>Between 1985 and 2008, the character appeared in the second "O" in the word </a:t>
            </a:r>
            <a:r>
              <a:rPr lang="en-US" b="0" i="1" dirty="0">
                <a:effectLst/>
                <a:latin typeface="+mj-lt"/>
              </a:rPr>
              <a:t>Monopoly</a:t>
            </a:r>
            <a:r>
              <a:rPr lang="en-US" b="0" i="0" dirty="0">
                <a:effectLst/>
                <a:latin typeface="+mj-lt"/>
              </a:rPr>
              <a:t> as part of the game's logo. More recently, he is depicted over the word "Monopoly", drawn in a 3-D style, extending his right hand. However, he no longer appears uniformly on every Monopoly game box.</a:t>
            </a:r>
            <a:endParaRPr lang="en-US" dirty="0">
              <a:latin typeface="+mj-lt"/>
            </a:endParaRPr>
          </a:p>
        </p:txBody>
      </p:sp>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a:t>
            </a:fld>
            <a:endParaRPr lang="en-US" dirty="0"/>
          </a:p>
        </p:txBody>
      </p:sp>
      <p:sp>
        <p:nvSpPr>
          <p:cNvPr id="6" name="Footer Placeholder 2">
            <a:extLst>
              <a:ext uri="{FF2B5EF4-FFF2-40B4-BE49-F238E27FC236}">
                <a16:creationId xmlns:a16="http://schemas.microsoft.com/office/drawing/2014/main" id="{F0C8564E-681A-1908-BFE9-8D9225543F93}"/>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pic>
        <p:nvPicPr>
          <p:cNvPr id="5122" name="Picture 2" descr="undefined">
            <a:extLst>
              <a:ext uri="{FF2B5EF4-FFF2-40B4-BE49-F238E27FC236}">
                <a16:creationId xmlns:a16="http://schemas.microsoft.com/office/drawing/2014/main" id="{1866DCD9-58C1-6774-36A7-B667823F9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575" y="4280866"/>
            <a:ext cx="42100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30434FAA-2949-352D-1E41-BEDB12CA3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117" y="278296"/>
            <a:ext cx="7299832" cy="377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975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5" y="305698"/>
            <a:ext cx="5573516" cy="1328387"/>
          </a:xfrm>
        </p:spPr>
        <p:txBody>
          <a:bodyPr/>
          <a:lstStyle/>
          <a:p>
            <a:r>
              <a:rPr lang="en-US" dirty="0">
                <a:latin typeface="Akira Expanded" panose="02000800000000000000" pitchFamily="50" charset="0"/>
              </a:rPr>
              <a:t>HISTORY OF</a:t>
            </a:r>
            <a:br>
              <a:rPr lang="en-US" dirty="0">
                <a:latin typeface="Akira Expanded" panose="02000800000000000000" pitchFamily="50" charset="0"/>
              </a:rPr>
            </a:br>
            <a:r>
              <a:rPr lang="en-US" dirty="0">
                <a:latin typeface="Akira Expanded" panose="02000800000000000000" pitchFamily="50" charset="0"/>
              </a:rPr>
              <a:t>MONOPOLY</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13685" y="1606490"/>
            <a:ext cx="3359532" cy="4628580"/>
          </a:xfrm>
        </p:spPr>
        <p:txBody>
          <a:bodyPr/>
          <a:lstStyle/>
          <a:p>
            <a:r>
              <a:rPr lang="en-US" sz="1800" b="0" i="0" dirty="0">
                <a:solidFill>
                  <a:schemeClr val="bg2"/>
                </a:solidFill>
                <a:effectLst/>
                <a:latin typeface="+mj-lt"/>
              </a:rPr>
              <a:t>The history of Monopoly can be traced back to 1903, when American anti-monopolist Lizzie </a:t>
            </a:r>
            <a:r>
              <a:rPr lang="en-US" sz="1800" b="0" i="0" dirty="0" err="1">
                <a:solidFill>
                  <a:schemeClr val="bg2"/>
                </a:solidFill>
                <a:effectLst/>
                <a:latin typeface="+mj-lt"/>
              </a:rPr>
              <a:t>Magie</a:t>
            </a:r>
            <a:r>
              <a:rPr lang="en-US" sz="1800" b="0" i="0" dirty="0">
                <a:solidFill>
                  <a:schemeClr val="bg2"/>
                </a:solidFill>
                <a:effectLst/>
                <a:latin typeface="+mj-lt"/>
              </a:rPr>
              <a:t> created a game called The Landlord's Game that she hoped would explain the single-tax theory of Henry George as laid out in his book Progress and Poverty. It was intended as an educational tool to illustrate the negative aspects of concentrating land in private monopolies. She took out a patent in 1904. Her game was self-published beginning in 1906.</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a:t>
            </a:fld>
            <a:endParaRPr lang="en-US" dirty="0"/>
          </a:p>
        </p:txBody>
      </p:sp>
      <p:sp>
        <p:nvSpPr>
          <p:cNvPr id="4" name="Footer Placeholder 2">
            <a:extLst>
              <a:ext uri="{FF2B5EF4-FFF2-40B4-BE49-F238E27FC236}">
                <a16:creationId xmlns:a16="http://schemas.microsoft.com/office/drawing/2014/main" id="{55D55CA2-09DD-B53E-B936-27CD94191711}"/>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pic>
        <p:nvPicPr>
          <p:cNvPr id="3074" name="Picture 2" descr="undefined">
            <a:extLst>
              <a:ext uri="{FF2B5EF4-FFF2-40B4-BE49-F238E27FC236}">
                <a16:creationId xmlns:a16="http://schemas.microsoft.com/office/drawing/2014/main" id="{383D78FE-DB93-2561-5AC6-229FF3DEF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460" y="1705660"/>
            <a:ext cx="2461761" cy="38309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8929CE5-E216-034D-5615-2E5BD90BA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667" y="1705660"/>
            <a:ext cx="2788139" cy="37893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5">
            <a:extLst>
              <a:ext uri="{FF2B5EF4-FFF2-40B4-BE49-F238E27FC236}">
                <a16:creationId xmlns:a16="http://schemas.microsoft.com/office/drawing/2014/main" id="{A4B67DDA-FF1A-B877-D347-9DAD663A3724}"/>
              </a:ext>
            </a:extLst>
          </p:cNvPr>
          <p:cNvSpPr txBox="1">
            <a:spLocks/>
          </p:cNvSpPr>
          <p:nvPr/>
        </p:nvSpPr>
        <p:spPr>
          <a:xfrm>
            <a:off x="5383057" y="5662407"/>
            <a:ext cx="2104421"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IN" b="1" i="0" dirty="0">
                <a:solidFill>
                  <a:schemeClr val="bg2"/>
                </a:solidFill>
                <a:effectLst/>
                <a:latin typeface="+mj-lt"/>
              </a:rPr>
              <a:t>Elizabeth J. </a:t>
            </a:r>
            <a:r>
              <a:rPr lang="en-IN" b="1" i="0" dirty="0" err="1">
                <a:solidFill>
                  <a:schemeClr val="bg2"/>
                </a:solidFill>
                <a:effectLst/>
                <a:latin typeface="+mj-lt"/>
              </a:rPr>
              <a:t>Magie</a:t>
            </a:r>
            <a:r>
              <a:rPr lang="en-IN" b="1" i="0" dirty="0">
                <a:solidFill>
                  <a:schemeClr val="bg2"/>
                </a:solidFill>
                <a:effectLst/>
                <a:latin typeface="+mj-lt"/>
              </a:rPr>
              <a:t> Phillips</a:t>
            </a:r>
            <a:endParaRPr lang="en-US" dirty="0">
              <a:solidFill>
                <a:schemeClr val="bg2"/>
              </a:solidFill>
              <a:latin typeface="+mj-lt"/>
            </a:endParaRPr>
          </a:p>
        </p:txBody>
      </p:sp>
      <p:sp>
        <p:nvSpPr>
          <p:cNvPr id="23" name="Text Placeholder 5">
            <a:extLst>
              <a:ext uri="{FF2B5EF4-FFF2-40B4-BE49-F238E27FC236}">
                <a16:creationId xmlns:a16="http://schemas.microsoft.com/office/drawing/2014/main" id="{3AC41DE6-4CBD-8818-757C-B8CBE358FCD4}"/>
              </a:ext>
            </a:extLst>
          </p:cNvPr>
          <p:cNvSpPr txBox="1">
            <a:spLocks/>
          </p:cNvSpPr>
          <p:nvPr/>
        </p:nvSpPr>
        <p:spPr>
          <a:xfrm>
            <a:off x="8519129" y="5662406"/>
            <a:ext cx="2104421"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IN" b="1" i="0" dirty="0">
                <a:solidFill>
                  <a:schemeClr val="bg2"/>
                </a:solidFill>
                <a:effectLst/>
                <a:latin typeface="+mj-lt"/>
              </a:rPr>
              <a:t>The </a:t>
            </a:r>
            <a:r>
              <a:rPr lang="en-IN" b="1" i="0" dirty="0" err="1">
                <a:solidFill>
                  <a:schemeClr val="bg2"/>
                </a:solidFill>
                <a:effectLst/>
                <a:latin typeface="+mj-lt"/>
              </a:rPr>
              <a:t>patnet</a:t>
            </a:r>
            <a:r>
              <a:rPr lang="en-IN" b="1" i="0" dirty="0">
                <a:solidFill>
                  <a:schemeClr val="bg2"/>
                </a:solidFill>
                <a:effectLst/>
                <a:latin typeface="+mj-lt"/>
              </a:rPr>
              <a:t> in 1904</a:t>
            </a:r>
            <a:endParaRPr lang="en-US" dirty="0">
              <a:solidFill>
                <a:schemeClr val="bg2"/>
              </a:solidFill>
              <a:latin typeface="+mj-lt"/>
            </a:endParaRPr>
          </a:p>
        </p:txBody>
      </p:sp>
    </p:spTree>
    <p:extLst>
      <p:ext uri="{BB962C8B-B14F-4D97-AF65-F5344CB8AC3E}">
        <p14:creationId xmlns:p14="http://schemas.microsoft.com/office/powerpoint/2010/main" val="3276769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5" y="305698"/>
            <a:ext cx="5573516" cy="1328387"/>
          </a:xfrm>
        </p:spPr>
        <p:txBody>
          <a:bodyPr/>
          <a:lstStyle/>
          <a:p>
            <a:r>
              <a:rPr lang="en-US" dirty="0">
                <a:latin typeface="Akira Expanded" panose="02000800000000000000" pitchFamily="50" charset="0"/>
              </a:rPr>
              <a:t>HISTORY OF</a:t>
            </a:r>
            <a:br>
              <a:rPr lang="en-US" dirty="0">
                <a:latin typeface="Akira Expanded" panose="02000800000000000000" pitchFamily="50" charset="0"/>
              </a:rPr>
            </a:br>
            <a:r>
              <a:rPr lang="en-US" dirty="0">
                <a:latin typeface="Akira Expanded" panose="02000800000000000000" pitchFamily="50" charset="0"/>
              </a:rPr>
              <a:t>MONOPOLY</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13684" y="1606490"/>
            <a:ext cx="4717881" cy="4628580"/>
          </a:xfrm>
        </p:spPr>
        <p:txBody>
          <a:bodyPr/>
          <a:lstStyle/>
          <a:p>
            <a:pPr algn="l"/>
            <a:r>
              <a:rPr lang="en-US" b="0" i="0" dirty="0" err="1">
                <a:solidFill>
                  <a:schemeClr val="bg2"/>
                </a:solidFill>
                <a:effectLst/>
                <a:latin typeface="+mj-lt"/>
              </a:rPr>
              <a:t>Magie</a:t>
            </a:r>
            <a:r>
              <a:rPr lang="en-US" b="0" i="0" dirty="0">
                <a:solidFill>
                  <a:schemeClr val="bg2"/>
                </a:solidFill>
                <a:effectLst/>
                <a:latin typeface="+mj-lt"/>
              </a:rPr>
              <a:t> created two sets of rules: an anti-monopolist set in which all were rewarded when wealth was created, and a monopolist set in which the goal was to create monopolies and crush opponents</a:t>
            </a:r>
            <a:r>
              <a:rPr lang="en-US" dirty="0">
                <a:solidFill>
                  <a:schemeClr val="bg2"/>
                </a:solidFill>
                <a:latin typeface="+mj-lt"/>
              </a:rPr>
              <a:t>.</a:t>
            </a:r>
          </a:p>
          <a:p>
            <a:pPr algn="l"/>
            <a:r>
              <a:rPr lang="en-US" b="0" i="0" dirty="0">
                <a:solidFill>
                  <a:schemeClr val="bg2"/>
                </a:solidFill>
                <a:effectLst/>
                <a:latin typeface="+mj-lt"/>
              </a:rPr>
              <a:t>Several variant board games, based on her concept, were developed from 1906 through the 1930s; they involved both the process of buying land for its development, and the sale of any undeveloped property. Cardboard houses were added, and rents increased as they were added to a property. </a:t>
            </a:r>
            <a:r>
              <a:rPr lang="en-US" b="0" i="0" dirty="0" err="1">
                <a:solidFill>
                  <a:schemeClr val="bg2"/>
                </a:solidFill>
                <a:effectLst/>
                <a:latin typeface="+mj-lt"/>
              </a:rPr>
              <a:t>Magie</a:t>
            </a:r>
            <a:r>
              <a:rPr lang="en-US" b="0" i="0" dirty="0">
                <a:solidFill>
                  <a:schemeClr val="bg2"/>
                </a:solidFill>
                <a:effectLst/>
                <a:latin typeface="+mj-lt"/>
              </a:rPr>
              <a:t> patented the game again in 1923.</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6</a:t>
            </a:fld>
            <a:endParaRPr lang="en-US" dirty="0"/>
          </a:p>
        </p:txBody>
      </p:sp>
      <p:sp>
        <p:nvSpPr>
          <p:cNvPr id="4" name="Footer Placeholder 2">
            <a:extLst>
              <a:ext uri="{FF2B5EF4-FFF2-40B4-BE49-F238E27FC236}">
                <a16:creationId xmlns:a16="http://schemas.microsoft.com/office/drawing/2014/main" id="{55D55CA2-09DD-B53E-B936-27CD94191711}"/>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3" name="Text Placeholder 5">
            <a:extLst>
              <a:ext uri="{FF2B5EF4-FFF2-40B4-BE49-F238E27FC236}">
                <a16:creationId xmlns:a16="http://schemas.microsoft.com/office/drawing/2014/main" id="{7E338BA9-AAD9-63CB-21E8-F67CFF77CF88}"/>
              </a:ext>
            </a:extLst>
          </p:cNvPr>
          <p:cNvSpPr txBox="1">
            <a:spLocks/>
          </p:cNvSpPr>
          <p:nvPr/>
        </p:nvSpPr>
        <p:spPr>
          <a:xfrm>
            <a:off x="6460437" y="4121554"/>
            <a:ext cx="4725375" cy="225733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r>
              <a:rPr lang="en-US" b="0" i="0" dirty="0">
                <a:solidFill>
                  <a:schemeClr val="bg2"/>
                </a:solidFill>
                <a:effectLst/>
                <a:latin typeface="+mj-lt"/>
              </a:rPr>
              <a:t>After the meeting, the Charles </a:t>
            </a:r>
            <a:r>
              <a:rPr lang="en-US" b="0" i="0" dirty="0" err="1">
                <a:solidFill>
                  <a:schemeClr val="bg2"/>
                </a:solidFill>
                <a:effectLst/>
                <a:latin typeface="+mj-lt"/>
              </a:rPr>
              <a:t>Todds</a:t>
            </a:r>
            <a:r>
              <a:rPr lang="en-US" b="0" i="0" dirty="0">
                <a:solidFill>
                  <a:schemeClr val="bg2"/>
                </a:solidFill>
                <a:effectLst/>
                <a:latin typeface="+mj-lt"/>
              </a:rPr>
              <a:t> introduced Charles Darrow to </a:t>
            </a:r>
            <a:r>
              <a:rPr lang="en-US" b="0" i="1" dirty="0">
                <a:solidFill>
                  <a:schemeClr val="bg2"/>
                </a:solidFill>
                <a:effectLst/>
                <a:latin typeface="+mj-lt"/>
              </a:rPr>
              <a:t>The Landlord's Game</a:t>
            </a:r>
            <a:r>
              <a:rPr lang="en-US" b="0" i="0" dirty="0">
                <a:solidFill>
                  <a:schemeClr val="bg2"/>
                </a:solidFill>
                <a:effectLst/>
                <a:latin typeface="+mj-lt"/>
              </a:rPr>
              <a:t>, which they then played several times. The game was entirely new to Darrow, and he asked the </a:t>
            </a:r>
            <a:r>
              <a:rPr lang="en-US" b="0" i="0" dirty="0" err="1">
                <a:solidFill>
                  <a:schemeClr val="bg2"/>
                </a:solidFill>
                <a:effectLst/>
                <a:latin typeface="+mj-lt"/>
              </a:rPr>
              <a:t>Todds</a:t>
            </a:r>
            <a:r>
              <a:rPr lang="en-US" b="0" i="0" dirty="0">
                <a:solidFill>
                  <a:schemeClr val="bg2"/>
                </a:solidFill>
                <a:effectLst/>
                <a:latin typeface="+mj-lt"/>
              </a:rPr>
              <a:t> for a written set of the rules. After that night, Darrow went on to utilize it to distribute the game himself as </a:t>
            </a:r>
            <a:r>
              <a:rPr lang="en-US" b="0" i="1" dirty="0">
                <a:solidFill>
                  <a:schemeClr val="bg2"/>
                </a:solidFill>
                <a:effectLst/>
                <a:latin typeface="+mj-lt"/>
              </a:rPr>
              <a:t>Monopoly.</a:t>
            </a:r>
            <a:endParaRPr lang="en-US" b="0" i="0" dirty="0">
              <a:solidFill>
                <a:schemeClr val="bg2"/>
              </a:solidFill>
              <a:effectLst/>
              <a:latin typeface="+mj-lt"/>
            </a:endParaRPr>
          </a:p>
          <a:p>
            <a:pPr algn="l"/>
            <a:r>
              <a:rPr lang="en-US" b="0" i="0" dirty="0">
                <a:solidFill>
                  <a:schemeClr val="bg2"/>
                </a:solidFill>
                <a:effectLst/>
                <a:latin typeface="+mj-lt"/>
              </a:rPr>
              <a:t>The Parker Brothers bought the game's copyrights from </a:t>
            </a:r>
            <a:r>
              <a:rPr lang="en-US" b="0" i="0" dirty="0" err="1">
                <a:solidFill>
                  <a:schemeClr val="bg2"/>
                </a:solidFill>
                <a:effectLst/>
                <a:latin typeface="+mj-lt"/>
              </a:rPr>
              <a:t>Darrow.When</a:t>
            </a:r>
            <a:r>
              <a:rPr lang="en-US" b="0" i="0" dirty="0">
                <a:solidFill>
                  <a:schemeClr val="bg2"/>
                </a:solidFill>
                <a:effectLst/>
                <a:latin typeface="+mj-lt"/>
              </a:rPr>
              <a:t> the company learned Darrow was not the sole inventor of the game, it bought the rights to </a:t>
            </a:r>
            <a:r>
              <a:rPr lang="en-US" b="0" i="0" dirty="0" err="1">
                <a:solidFill>
                  <a:schemeClr val="bg2"/>
                </a:solidFill>
                <a:effectLst/>
                <a:latin typeface="+mj-lt"/>
              </a:rPr>
              <a:t>Magie's</a:t>
            </a:r>
            <a:r>
              <a:rPr lang="en-US" b="0" i="0" dirty="0">
                <a:solidFill>
                  <a:schemeClr val="bg2"/>
                </a:solidFill>
                <a:effectLst/>
                <a:latin typeface="+mj-lt"/>
              </a:rPr>
              <a:t> patent for $500. </a:t>
            </a:r>
          </a:p>
        </p:txBody>
      </p:sp>
      <p:pic>
        <p:nvPicPr>
          <p:cNvPr id="7" name="Picture 6">
            <a:extLst>
              <a:ext uri="{FF2B5EF4-FFF2-40B4-BE49-F238E27FC236}">
                <a16:creationId xmlns:a16="http://schemas.microsoft.com/office/drawing/2014/main" id="{9F66F43F-AD93-0FD3-AC04-7F7619361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320" y="4054884"/>
            <a:ext cx="4472607" cy="2065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5">
            <a:extLst>
              <a:ext uri="{FF2B5EF4-FFF2-40B4-BE49-F238E27FC236}">
                <a16:creationId xmlns:a16="http://schemas.microsoft.com/office/drawing/2014/main" id="{C72EE0E8-F995-CCA1-8588-EE70C72BA6DE}"/>
              </a:ext>
            </a:extLst>
          </p:cNvPr>
          <p:cNvSpPr txBox="1">
            <a:spLocks/>
          </p:cNvSpPr>
          <p:nvPr/>
        </p:nvSpPr>
        <p:spPr>
          <a:xfrm>
            <a:off x="1344988" y="6234984"/>
            <a:ext cx="4161289"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0" i="0" dirty="0">
                <a:solidFill>
                  <a:schemeClr val="bg2"/>
                </a:solidFill>
                <a:effectLst/>
                <a:latin typeface="+mj-lt"/>
              </a:rPr>
              <a:t>Cover of the game, displaying creator Elizabeth </a:t>
            </a:r>
            <a:r>
              <a:rPr lang="en-US" b="0" i="0" dirty="0" err="1">
                <a:solidFill>
                  <a:schemeClr val="bg2"/>
                </a:solidFill>
                <a:effectLst/>
                <a:latin typeface="+mj-lt"/>
              </a:rPr>
              <a:t>Magie</a:t>
            </a:r>
            <a:endParaRPr lang="en-US" dirty="0">
              <a:solidFill>
                <a:schemeClr val="bg2"/>
              </a:solidFill>
              <a:latin typeface="+mj-lt"/>
            </a:endParaRPr>
          </a:p>
        </p:txBody>
      </p:sp>
      <p:pic>
        <p:nvPicPr>
          <p:cNvPr id="4098" name="Picture 2">
            <a:extLst>
              <a:ext uri="{FF2B5EF4-FFF2-40B4-BE49-F238E27FC236}">
                <a16:creationId xmlns:a16="http://schemas.microsoft.com/office/drawing/2014/main" id="{6274B491-D272-C304-5BF7-BF6BDC0BA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885" y="402627"/>
            <a:ext cx="2417705" cy="30111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3B75B3E-05B8-E501-8215-FC5091B96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9084" y="402627"/>
            <a:ext cx="2095500" cy="838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539E8193-D4FA-4547-C8C6-A6B631E23449}"/>
              </a:ext>
            </a:extLst>
          </p:cNvPr>
          <p:cNvSpPr txBox="1">
            <a:spLocks/>
          </p:cNvSpPr>
          <p:nvPr/>
        </p:nvSpPr>
        <p:spPr>
          <a:xfrm>
            <a:off x="6689407" y="3475269"/>
            <a:ext cx="2047568"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0" i="0" dirty="0">
                <a:solidFill>
                  <a:schemeClr val="bg2"/>
                </a:solidFill>
                <a:effectLst/>
                <a:latin typeface="+mj-lt"/>
              </a:rPr>
              <a:t>Darrow posing with a </a:t>
            </a:r>
            <a:r>
              <a:rPr lang="en-US" b="0" i="1" dirty="0">
                <a:solidFill>
                  <a:schemeClr val="bg2"/>
                </a:solidFill>
                <a:effectLst/>
                <a:latin typeface="+mj-lt"/>
              </a:rPr>
              <a:t>Monopoly</a:t>
            </a:r>
            <a:r>
              <a:rPr lang="en-US" b="0" i="0" dirty="0">
                <a:solidFill>
                  <a:schemeClr val="bg2"/>
                </a:solidFill>
                <a:effectLst/>
                <a:latin typeface="+mj-lt"/>
              </a:rPr>
              <a:t> board game set</a:t>
            </a:r>
            <a:endParaRPr lang="en-US" dirty="0">
              <a:solidFill>
                <a:schemeClr val="bg2"/>
              </a:solidFill>
              <a:latin typeface="+mj-lt"/>
            </a:endParaRPr>
          </a:p>
        </p:txBody>
      </p:sp>
      <p:sp>
        <p:nvSpPr>
          <p:cNvPr id="10" name="Text Placeholder 5">
            <a:extLst>
              <a:ext uri="{FF2B5EF4-FFF2-40B4-BE49-F238E27FC236}">
                <a16:creationId xmlns:a16="http://schemas.microsoft.com/office/drawing/2014/main" id="{97E0760E-CC16-3A0F-995E-29DCC25296AD}"/>
              </a:ext>
            </a:extLst>
          </p:cNvPr>
          <p:cNvSpPr txBox="1">
            <a:spLocks/>
          </p:cNvSpPr>
          <p:nvPr/>
        </p:nvSpPr>
        <p:spPr>
          <a:xfrm>
            <a:off x="9111523" y="1311474"/>
            <a:ext cx="2047568" cy="1753520"/>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1" i="0" dirty="0">
                <a:solidFill>
                  <a:schemeClr val="bg2"/>
                </a:solidFill>
                <a:effectLst/>
                <a:latin typeface="+mj-lt"/>
              </a:rPr>
              <a:t>Parker Brothers</a:t>
            </a:r>
            <a:r>
              <a:rPr lang="en-US" b="0" i="0" dirty="0">
                <a:solidFill>
                  <a:schemeClr val="bg2"/>
                </a:solidFill>
                <a:effectLst/>
                <a:latin typeface="+mj-lt"/>
              </a:rPr>
              <a:t> was an American toy and game manufacturer which in 1991 became a brand of </a:t>
            </a:r>
            <a:r>
              <a:rPr lang="en-US" b="0" i="0" u="none" strike="noStrike" dirty="0">
                <a:solidFill>
                  <a:schemeClr val="bg2"/>
                </a:solidFill>
                <a:effectLst/>
                <a:latin typeface="+mj-lt"/>
                <a:hlinkClick r:id="rId5" tooltip="Hasbro">
                  <a:extLst>
                    <a:ext uri="{A12FA001-AC4F-418D-AE19-62706E023703}">
                      <ahyp:hlinkClr xmlns:ahyp="http://schemas.microsoft.com/office/drawing/2018/hyperlinkcolor" val="tx"/>
                    </a:ext>
                  </a:extLst>
                </a:hlinkClick>
              </a:rPr>
              <a:t>Hasbro</a:t>
            </a:r>
            <a:r>
              <a:rPr lang="en-US" b="0" i="0" dirty="0">
                <a:solidFill>
                  <a:schemeClr val="bg2"/>
                </a:solidFill>
                <a:effectLst/>
                <a:latin typeface="+mj-lt"/>
              </a:rPr>
              <a:t>.</a:t>
            </a:r>
            <a:endParaRPr lang="en-US" dirty="0">
              <a:solidFill>
                <a:schemeClr val="bg2"/>
              </a:solidFill>
              <a:latin typeface="+mj-lt"/>
            </a:endParaRPr>
          </a:p>
        </p:txBody>
      </p:sp>
      <p:pic>
        <p:nvPicPr>
          <p:cNvPr id="4102" name="Picture 6">
            <a:extLst>
              <a:ext uri="{FF2B5EF4-FFF2-40B4-BE49-F238E27FC236}">
                <a16:creationId xmlns:a16="http://schemas.microsoft.com/office/drawing/2014/main" id="{2A644E8B-D79D-FAAC-D375-8ED31E6D4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3094" y="2646665"/>
            <a:ext cx="1023740" cy="11261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5">
            <a:extLst>
              <a:ext uri="{FF2B5EF4-FFF2-40B4-BE49-F238E27FC236}">
                <a16:creationId xmlns:a16="http://schemas.microsoft.com/office/drawing/2014/main" id="{C04AF2C0-9F7A-F2F5-EBFF-65CD3E67A559}"/>
              </a:ext>
            </a:extLst>
          </p:cNvPr>
          <p:cNvSpPr txBox="1">
            <a:spLocks/>
          </p:cNvSpPr>
          <p:nvPr/>
        </p:nvSpPr>
        <p:spPr>
          <a:xfrm>
            <a:off x="10274094" y="2752537"/>
            <a:ext cx="1024256" cy="1341846"/>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1" i="0" dirty="0">
                <a:solidFill>
                  <a:schemeClr val="bg2"/>
                </a:solidFill>
                <a:effectLst/>
                <a:latin typeface="+mj-lt"/>
              </a:rPr>
              <a:t>Current dealer of Monopoly Games</a:t>
            </a:r>
            <a:endParaRPr lang="en-US" dirty="0">
              <a:solidFill>
                <a:schemeClr val="bg2"/>
              </a:solidFill>
              <a:latin typeface="+mj-lt"/>
            </a:endParaRPr>
          </a:p>
        </p:txBody>
      </p:sp>
    </p:spTree>
    <p:extLst>
      <p:ext uri="{BB962C8B-B14F-4D97-AF65-F5344CB8AC3E}">
        <p14:creationId xmlns:p14="http://schemas.microsoft.com/office/powerpoint/2010/main" val="275208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131FF3E-8B83-45E5-7D13-8E68E49A87C4}"/>
              </a:ext>
            </a:extLst>
          </p:cNvPr>
          <p:cNvSpPr>
            <a:spLocks noGrp="1"/>
          </p:cNvSpPr>
          <p:nvPr>
            <p:ph type="title"/>
          </p:nvPr>
        </p:nvSpPr>
        <p:spPr>
          <a:xfrm>
            <a:off x="1013684" y="745496"/>
            <a:ext cx="4920130" cy="1258162"/>
          </a:xfrm>
        </p:spPr>
        <p:txBody>
          <a:bodyPr/>
          <a:lstStyle/>
          <a:p>
            <a:r>
              <a:rPr lang="en-US" dirty="0">
                <a:latin typeface="Akira Expanded" panose="02000800000000000000" pitchFamily="50" charset="0"/>
              </a:rPr>
              <a:t>FIRST MONOPOLY GAME</a:t>
            </a:r>
          </a:p>
        </p:txBody>
      </p:sp>
      <p:sp>
        <p:nvSpPr>
          <p:cNvPr id="2" name="Slide Number Placeholder 1">
            <a:extLst>
              <a:ext uri="{FF2B5EF4-FFF2-40B4-BE49-F238E27FC236}">
                <a16:creationId xmlns:a16="http://schemas.microsoft.com/office/drawing/2014/main" id="{AB2AC724-E220-9B34-1FFB-2EBD1C374C3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7</a:t>
            </a:fld>
            <a:endParaRPr lang="en-US" dirty="0"/>
          </a:p>
        </p:txBody>
      </p:sp>
      <p:sp>
        <p:nvSpPr>
          <p:cNvPr id="25" name="Footer Placeholder 2">
            <a:extLst>
              <a:ext uri="{FF2B5EF4-FFF2-40B4-BE49-F238E27FC236}">
                <a16:creationId xmlns:a16="http://schemas.microsoft.com/office/drawing/2014/main" id="{93A0AD81-670A-4612-A213-0C7E906B66B7}"/>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26" name="Text Placeholder 5">
            <a:extLst>
              <a:ext uri="{FF2B5EF4-FFF2-40B4-BE49-F238E27FC236}">
                <a16:creationId xmlns:a16="http://schemas.microsoft.com/office/drawing/2014/main" id="{09CF9866-8020-E63C-213F-9ECF5EAD3B6B}"/>
              </a:ext>
            </a:extLst>
          </p:cNvPr>
          <p:cNvSpPr>
            <a:spLocks noGrp="1"/>
          </p:cNvSpPr>
          <p:nvPr>
            <p:ph type="body" sz="quarter" idx="14"/>
          </p:nvPr>
        </p:nvSpPr>
        <p:spPr>
          <a:xfrm>
            <a:off x="1013684" y="2111559"/>
            <a:ext cx="4717881" cy="1342119"/>
          </a:xfrm>
        </p:spPr>
        <p:txBody>
          <a:bodyPr/>
          <a:lstStyle/>
          <a:p>
            <a:pPr algn="l"/>
            <a:r>
              <a:rPr lang="en-US" b="0" i="0" dirty="0">
                <a:solidFill>
                  <a:schemeClr val="bg2"/>
                </a:solidFill>
                <a:effectLst/>
                <a:latin typeface="+mj-lt"/>
              </a:rPr>
              <a:t>The Monopoly game board consists of forty spaces containing twenty-eight properties—twenty-two streets (grouped into eight distinct color groups), four railroads, and two utilities—three Chance spaces, three Community Chest spaces, a Luxury Tax space, an Income Tax space, and the four corner squares: GO, (In) Jail/Just Visiting, Free Parking, and Go to Jail</a:t>
            </a:r>
          </a:p>
        </p:txBody>
      </p:sp>
      <p:pic>
        <p:nvPicPr>
          <p:cNvPr id="5122" name="Picture 2" descr="undefined">
            <a:extLst>
              <a:ext uri="{FF2B5EF4-FFF2-40B4-BE49-F238E27FC236}">
                <a16:creationId xmlns:a16="http://schemas.microsoft.com/office/drawing/2014/main" id="{9137CDC3-549C-9350-B2D2-407C3B1E2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601" y="361122"/>
            <a:ext cx="3793269" cy="56994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5">
            <a:extLst>
              <a:ext uri="{FF2B5EF4-FFF2-40B4-BE49-F238E27FC236}">
                <a16:creationId xmlns:a16="http://schemas.microsoft.com/office/drawing/2014/main" id="{AC3B2372-BDF0-7A45-F0BF-589A7EE871E4}"/>
              </a:ext>
            </a:extLst>
          </p:cNvPr>
          <p:cNvSpPr txBox="1">
            <a:spLocks/>
          </p:cNvSpPr>
          <p:nvPr/>
        </p:nvSpPr>
        <p:spPr>
          <a:xfrm>
            <a:off x="7215809" y="6091160"/>
            <a:ext cx="3734061" cy="28781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b="0" i="0" dirty="0">
                <a:solidFill>
                  <a:schemeClr val="bg2"/>
                </a:solidFill>
                <a:effectLst/>
                <a:latin typeface="+mj-lt"/>
              </a:rPr>
              <a:t>The original 1935 </a:t>
            </a:r>
            <a:r>
              <a:rPr lang="en-US" b="0" i="1" dirty="0">
                <a:solidFill>
                  <a:schemeClr val="bg2"/>
                </a:solidFill>
                <a:effectLst/>
                <a:latin typeface="+mj-lt"/>
              </a:rPr>
              <a:t>Monopoly</a:t>
            </a:r>
            <a:r>
              <a:rPr lang="en-US" b="0" i="0" dirty="0">
                <a:solidFill>
                  <a:schemeClr val="bg2"/>
                </a:solidFill>
                <a:effectLst/>
                <a:latin typeface="+mj-lt"/>
              </a:rPr>
              <a:t> board patent</a:t>
            </a:r>
            <a:endParaRPr lang="en-US" dirty="0">
              <a:solidFill>
                <a:schemeClr val="bg2"/>
              </a:solidFill>
              <a:latin typeface="+mj-lt"/>
            </a:endParaRPr>
          </a:p>
        </p:txBody>
      </p:sp>
      <p:sp>
        <p:nvSpPr>
          <p:cNvPr id="29" name="Text Placeholder 5">
            <a:extLst>
              <a:ext uri="{FF2B5EF4-FFF2-40B4-BE49-F238E27FC236}">
                <a16:creationId xmlns:a16="http://schemas.microsoft.com/office/drawing/2014/main" id="{EF0AC7B8-946A-29B7-EA93-303B309D8927}"/>
              </a:ext>
            </a:extLst>
          </p:cNvPr>
          <p:cNvSpPr txBox="1">
            <a:spLocks/>
          </p:cNvSpPr>
          <p:nvPr/>
        </p:nvSpPr>
        <p:spPr>
          <a:xfrm>
            <a:off x="1013684" y="4267199"/>
            <a:ext cx="4717881" cy="2769705"/>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angal" panose="02040503050203030202" pitchFamily="18" charset="0"/>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0" i="0" dirty="0">
                <a:solidFill>
                  <a:schemeClr val="bg2"/>
                </a:solidFill>
                <a:effectLst/>
                <a:latin typeface="+mj-lt"/>
              </a:rPr>
              <a:t>There have since been some changes to the board. Not all of the Chance and Community Chest cards as shown in the 1935 patent were used in editions from 1936/1937 </a:t>
            </a:r>
            <a:r>
              <a:rPr lang="en-US" b="0" i="0" dirty="0" err="1">
                <a:solidFill>
                  <a:schemeClr val="bg2"/>
                </a:solidFill>
                <a:effectLst/>
                <a:latin typeface="+mj-lt"/>
              </a:rPr>
              <a:t>onwards.Graphics</a:t>
            </a:r>
            <a:r>
              <a:rPr lang="en-US" b="0" i="0" dirty="0">
                <a:solidFill>
                  <a:schemeClr val="bg2"/>
                </a:solidFill>
                <a:effectLst/>
                <a:latin typeface="+mj-lt"/>
              </a:rPr>
              <a:t> with the Mr. Monopoly character (then known as "Rich Uncle </a:t>
            </a:r>
            <a:r>
              <a:rPr lang="en-US" b="0" i="0" dirty="0" err="1">
                <a:solidFill>
                  <a:schemeClr val="bg2"/>
                </a:solidFill>
                <a:effectLst/>
                <a:latin typeface="+mj-lt"/>
              </a:rPr>
              <a:t>Pennybags</a:t>
            </a:r>
            <a:r>
              <a:rPr lang="en-US" b="0" i="0" dirty="0">
                <a:solidFill>
                  <a:schemeClr val="bg2"/>
                </a:solidFill>
                <a:effectLst/>
                <a:latin typeface="+mj-lt"/>
              </a:rPr>
              <a:t>") were added in that same time-</a:t>
            </a:r>
            <a:r>
              <a:rPr lang="en-US" b="0" i="0" dirty="0" err="1">
                <a:solidFill>
                  <a:schemeClr val="bg2"/>
                </a:solidFill>
                <a:effectLst/>
                <a:latin typeface="+mj-lt"/>
              </a:rPr>
              <a:t>frame.A</a:t>
            </a:r>
            <a:r>
              <a:rPr lang="en-US" b="0" i="0" dirty="0">
                <a:solidFill>
                  <a:schemeClr val="bg2"/>
                </a:solidFill>
                <a:effectLst/>
                <a:latin typeface="+mj-lt"/>
              </a:rPr>
              <a:t> graphic of a chest containing coins was added to the Community Chest spaces, as were the flat purchase prices of the properties. Traditionally, the Community Chest cards were yellow (although they were sometimes printed on blue stock) with no decoration or text on the back; the Chance cards were orange with no text or decoration on the back.</a:t>
            </a:r>
          </a:p>
        </p:txBody>
      </p:sp>
      <p:sp>
        <p:nvSpPr>
          <p:cNvPr id="30" name="Title 8">
            <a:extLst>
              <a:ext uri="{FF2B5EF4-FFF2-40B4-BE49-F238E27FC236}">
                <a16:creationId xmlns:a16="http://schemas.microsoft.com/office/drawing/2014/main" id="{65A2CDAE-E26B-7D54-737C-4EAD27CA2161}"/>
              </a:ext>
            </a:extLst>
          </p:cNvPr>
          <p:cNvSpPr txBox="1">
            <a:spLocks/>
          </p:cNvSpPr>
          <p:nvPr/>
        </p:nvSpPr>
        <p:spPr>
          <a:xfrm>
            <a:off x="1013684" y="3632708"/>
            <a:ext cx="4920130" cy="540113"/>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latin typeface="Akira Expanded" panose="02000800000000000000" pitchFamily="50" charset="0"/>
              </a:rPr>
              <a:t>US VERSIONS</a:t>
            </a:r>
          </a:p>
        </p:txBody>
      </p:sp>
    </p:spTree>
    <p:extLst>
      <p:ext uri="{BB962C8B-B14F-4D97-AF65-F5344CB8AC3E}">
        <p14:creationId xmlns:p14="http://schemas.microsoft.com/office/powerpoint/2010/main" val="272809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2AC724-E220-9B34-1FFB-2EBD1C374C3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8</a:t>
            </a:fld>
            <a:endParaRPr lang="en-US" dirty="0"/>
          </a:p>
        </p:txBody>
      </p:sp>
      <p:sp>
        <p:nvSpPr>
          <p:cNvPr id="25" name="Footer Placeholder 2">
            <a:extLst>
              <a:ext uri="{FF2B5EF4-FFF2-40B4-BE49-F238E27FC236}">
                <a16:creationId xmlns:a16="http://schemas.microsoft.com/office/drawing/2014/main" id="{93A0AD81-670A-4612-A213-0C7E906B66B7}"/>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sp>
        <p:nvSpPr>
          <p:cNvPr id="29" name="Text Placeholder 5">
            <a:extLst>
              <a:ext uri="{FF2B5EF4-FFF2-40B4-BE49-F238E27FC236}">
                <a16:creationId xmlns:a16="http://schemas.microsoft.com/office/drawing/2014/main" id="{EF0AC7B8-946A-29B7-EA93-303B309D8927}"/>
              </a:ext>
            </a:extLst>
          </p:cNvPr>
          <p:cNvSpPr txBox="1">
            <a:spLocks/>
          </p:cNvSpPr>
          <p:nvPr/>
        </p:nvSpPr>
        <p:spPr>
          <a:xfrm>
            <a:off x="6258188" y="1046922"/>
            <a:ext cx="4717881" cy="1819701"/>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4572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2pPr>
            <a:lvl3pPr marL="9144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3pPr>
            <a:lvl4pPr marL="137160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angal" panose="02040503050203030202" pitchFamily="18" charset="0"/>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0" i="0" dirty="0">
                <a:solidFill>
                  <a:schemeClr val="bg2"/>
                </a:solidFill>
                <a:effectLst/>
                <a:latin typeface="+mj-lt"/>
              </a:rPr>
              <a:t>In the 1930s, John Waddington Ltd., known as </a:t>
            </a:r>
            <a:r>
              <a:rPr lang="en-US" b="0" i="0" dirty="0" err="1">
                <a:solidFill>
                  <a:schemeClr val="bg2"/>
                </a:solidFill>
                <a:effectLst/>
                <a:latin typeface="+mj-lt"/>
              </a:rPr>
              <a:t>Waddingtons</a:t>
            </a:r>
            <a:r>
              <a:rPr lang="en-US" b="0" i="0" dirty="0">
                <a:solidFill>
                  <a:schemeClr val="bg2"/>
                </a:solidFill>
                <a:effectLst/>
                <a:latin typeface="+mj-lt"/>
              </a:rPr>
              <a:t>, was a printing company in Leeds that had branched out into packaging and the production of playing </a:t>
            </a:r>
            <a:r>
              <a:rPr lang="en-US" b="0" i="0" dirty="0" err="1">
                <a:solidFill>
                  <a:schemeClr val="bg2"/>
                </a:solidFill>
                <a:effectLst/>
                <a:latin typeface="+mj-lt"/>
              </a:rPr>
              <a:t>cards.Waddingtons</a:t>
            </a:r>
            <a:r>
              <a:rPr lang="en-US" b="0" i="0" dirty="0">
                <a:solidFill>
                  <a:schemeClr val="bg2"/>
                </a:solidFill>
                <a:effectLst/>
                <a:latin typeface="+mj-lt"/>
              </a:rPr>
              <a:t> had sent the card game Lexicon to Parker Brothers hoping to interest it in publishing the game in the United States. In a similar fashion, Parker Brothers sent over a copy of Monopoly to </a:t>
            </a:r>
            <a:r>
              <a:rPr lang="en-US" b="0" i="0" dirty="0" err="1">
                <a:solidFill>
                  <a:schemeClr val="bg2"/>
                </a:solidFill>
                <a:effectLst/>
                <a:latin typeface="+mj-lt"/>
              </a:rPr>
              <a:t>Waddingtons</a:t>
            </a:r>
            <a:r>
              <a:rPr lang="en-US" b="0" i="0" dirty="0">
                <a:solidFill>
                  <a:schemeClr val="bg2"/>
                </a:solidFill>
                <a:effectLst/>
                <a:latin typeface="+mj-lt"/>
              </a:rPr>
              <a:t> early in 1935 before the game had been put into production in the United States.</a:t>
            </a:r>
          </a:p>
        </p:txBody>
      </p:sp>
      <p:sp>
        <p:nvSpPr>
          <p:cNvPr id="30" name="Title 8">
            <a:extLst>
              <a:ext uri="{FF2B5EF4-FFF2-40B4-BE49-F238E27FC236}">
                <a16:creationId xmlns:a16="http://schemas.microsoft.com/office/drawing/2014/main" id="{65A2CDAE-E26B-7D54-737C-4EAD27CA2161}"/>
              </a:ext>
            </a:extLst>
          </p:cNvPr>
          <p:cNvSpPr txBox="1">
            <a:spLocks/>
          </p:cNvSpPr>
          <p:nvPr/>
        </p:nvSpPr>
        <p:spPr>
          <a:xfrm>
            <a:off x="6258188" y="412431"/>
            <a:ext cx="4920130" cy="540113"/>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latin typeface="Akira Expanded" panose="02000800000000000000" pitchFamily="50" charset="0"/>
              </a:rPr>
              <a:t>UK VERSIONS</a:t>
            </a:r>
          </a:p>
        </p:txBody>
      </p:sp>
      <p:pic>
        <p:nvPicPr>
          <p:cNvPr id="6148" name="Picture 4" descr="A board game with fake money">
            <a:extLst>
              <a:ext uri="{FF2B5EF4-FFF2-40B4-BE49-F238E27FC236}">
                <a16:creationId xmlns:a16="http://schemas.microsoft.com/office/drawing/2014/main" id="{642B0E58-58CF-EB6B-4DBE-23875FEFB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045" y="490331"/>
            <a:ext cx="4474118" cy="237629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undefined">
            <a:extLst>
              <a:ext uri="{FF2B5EF4-FFF2-40B4-BE49-F238E27FC236}">
                <a16:creationId xmlns:a16="http://schemas.microsoft.com/office/drawing/2014/main" id="{0E932EE1-BCE3-BE14-7EF8-9751A315A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375" y="4136810"/>
            <a:ext cx="3963849" cy="220856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undefined">
            <a:extLst>
              <a:ext uri="{FF2B5EF4-FFF2-40B4-BE49-F238E27FC236}">
                <a16:creationId xmlns:a16="http://schemas.microsoft.com/office/drawing/2014/main" id="{56DD3429-FB90-311D-2D74-671AC30BC4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42" t="8764" r="9496" b="9085"/>
          <a:stretch/>
        </p:blipFill>
        <p:spPr bwMode="auto">
          <a:xfrm>
            <a:off x="5190317" y="4136810"/>
            <a:ext cx="2863873" cy="223085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undefined">
            <a:extLst>
              <a:ext uri="{FF2B5EF4-FFF2-40B4-BE49-F238E27FC236}">
                <a16:creationId xmlns:a16="http://schemas.microsoft.com/office/drawing/2014/main" id="{B103B688-DE3D-AB14-3AA1-DD6E26E6F1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17" r="22880"/>
          <a:stretch/>
        </p:blipFill>
        <p:spPr bwMode="auto">
          <a:xfrm>
            <a:off x="8283480" y="4167254"/>
            <a:ext cx="3014870" cy="223936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8">
            <a:extLst>
              <a:ext uri="{FF2B5EF4-FFF2-40B4-BE49-F238E27FC236}">
                <a16:creationId xmlns:a16="http://schemas.microsoft.com/office/drawing/2014/main" id="{0F00D748-72BA-0F1E-6CAC-CA5DA9E54A64}"/>
              </a:ext>
            </a:extLst>
          </p:cNvPr>
          <p:cNvSpPr txBox="1">
            <a:spLocks/>
          </p:cNvSpPr>
          <p:nvPr/>
        </p:nvSpPr>
        <p:spPr>
          <a:xfrm>
            <a:off x="5799886" y="3594083"/>
            <a:ext cx="1740601"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latin typeface="Akira Expanded" panose="02000800000000000000" pitchFamily="50" charset="0"/>
              </a:rPr>
              <a:t>BELGIAN</a:t>
            </a:r>
          </a:p>
        </p:txBody>
      </p:sp>
      <p:sp>
        <p:nvSpPr>
          <p:cNvPr id="10" name="Title 8">
            <a:extLst>
              <a:ext uri="{FF2B5EF4-FFF2-40B4-BE49-F238E27FC236}">
                <a16:creationId xmlns:a16="http://schemas.microsoft.com/office/drawing/2014/main" id="{CE43F3DB-EE3B-9033-CA8D-101CF8336F73}"/>
              </a:ext>
            </a:extLst>
          </p:cNvPr>
          <p:cNvSpPr txBox="1">
            <a:spLocks/>
          </p:cNvSpPr>
          <p:nvPr/>
        </p:nvSpPr>
        <p:spPr>
          <a:xfrm>
            <a:off x="8718253" y="3704040"/>
            <a:ext cx="2148530"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latin typeface="Akira Expanded" panose="02000800000000000000" pitchFamily="50" charset="0"/>
              </a:rPr>
              <a:t>AMERICAN</a:t>
            </a:r>
            <a:br>
              <a:rPr lang="en-US" sz="2400" dirty="0">
                <a:latin typeface="Akira Expanded" panose="02000800000000000000" pitchFamily="50" charset="0"/>
              </a:rPr>
            </a:br>
            <a:r>
              <a:rPr lang="en-US" sz="2400" dirty="0">
                <a:latin typeface="Akira Expanded" panose="02000800000000000000" pitchFamily="50" charset="0"/>
              </a:rPr>
              <a:t>JEWISH</a:t>
            </a:r>
          </a:p>
        </p:txBody>
      </p:sp>
      <p:sp>
        <p:nvSpPr>
          <p:cNvPr id="11" name="Title 8">
            <a:extLst>
              <a:ext uri="{FF2B5EF4-FFF2-40B4-BE49-F238E27FC236}">
                <a16:creationId xmlns:a16="http://schemas.microsoft.com/office/drawing/2014/main" id="{94BB6EB0-9332-ECDD-EE39-EDBF9D98D104}"/>
              </a:ext>
            </a:extLst>
          </p:cNvPr>
          <p:cNvSpPr txBox="1">
            <a:spLocks/>
          </p:cNvSpPr>
          <p:nvPr/>
        </p:nvSpPr>
        <p:spPr>
          <a:xfrm>
            <a:off x="1920048" y="3644348"/>
            <a:ext cx="2148530" cy="347030"/>
          </a:xfrm>
          <a:prstGeom prst="rect">
            <a:avLst/>
          </a:prstGeom>
          <a:effectLst/>
        </p:spPr>
        <p:txBody>
          <a:bodyPr vert="horz" lIns="0" tIns="0" rIns="0" bIns="0" rtlCol="0" anchor="b">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latin typeface="Akira Expanded" panose="02000800000000000000" pitchFamily="50" charset="0"/>
              </a:rPr>
              <a:t>GERMAN</a:t>
            </a:r>
          </a:p>
        </p:txBody>
      </p:sp>
    </p:spTree>
    <p:extLst>
      <p:ext uri="{BB962C8B-B14F-4D97-AF65-F5344CB8AC3E}">
        <p14:creationId xmlns:p14="http://schemas.microsoft.com/office/powerpoint/2010/main" val="1484271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396650" y="528143"/>
            <a:ext cx="5403036" cy="1340069"/>
          </a:xfrm>
        </p:spPr>
        <p:txBody>
          <a:bodyPr/>
          <a:lstStyle/>
          <a:p>
            <a:r>
              <a:rPr lang="en-US" sz="5400" dirty="0">
                <a:latin typeface="Akira Expanded" panose="02000800000000000000" pitchFamily="50" charset="0"/>
              </a:rPr>
              <a:t>UNBOXING</a:t>
            </a:r>
            <a:br>
              <a:rPr lang="en-US" sz="5400" dirty="0">
                <a:latin typeface="Akira Expanded" panose="02000800000000000000" pitchFamily="50" charset="0"/>
              </a:rPr>
            </a:br>
            <a:r>
              <a:rPr lang="en-US" sz="5400" dirty="0">
                <a:latin typeface="Akira Expanded" panose="02000800000000000000" pitchFamily="50" charset="0"/>
              </a:rPr>
              <a:t>MONOPOLY</a:t>
            </a:r>
          </a:p>
        </p:txBody>
      </p:sp>
      <p:sp>
        <p:nvSpPr>
          <p:cNvPr id="2" name="Slide Number Placeholder 1">
            <a:extLst>
              <a:ext uri="{FF2B5EF4-FFF2-40B4-BE49-F238E27FC236}">
                <a16:creationId xmlns:a16="http://schemas.microsoft.com/office/drawing/2014/main" id="{80149A69-049B-838C-C4E1-02F230BCE7E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9</a:t>
            </a:fld>
            <a:endParaRPr lang="en-US" dirty="0"/>
          </a:p>
        </p:txBody>
      </p:sp>
      <p:sp>
        <p:nvSpPr>
          <p:cNvPr id="3" name="Footer Placeholder 2">
            <a:extLst>
              <a:ext uri="{FF2B5EF4-FFF2-40B4-BE49-F238E27FC236}">
                <a16:creationId xmlns:a16="http://schemas.microsoft.com/office/drawing/2014/main" id="{74D68263-2FA0-B9D8-0079-1FBE1A4C74CA}"/>
              </a:ext>
            </a:extLst>
          </p:cNvPr>
          <p:cNvSpPr>
            <a:spLocks noGrp="1"/>
          </p:cNvSpPr>
          <p:nvPr>
            <p:ph type="ftr" sz="quarter" idx="11"/>
          </p:nvPr>
        </p:nvSpPr>
        <p:spPr>
          <a:xfrm rot="16200000">
            <a:off x="-2009849" y="3308393"/>
            <a:ext cx="5170509" cy="333752"/>
          </a:xfrm>
        </p:spPr>
        <p:txBody>
          <a:bodyPr/>
          <a:lstStyle/>
          <a:p>
            <a:r>
              <a:rPr lang="en-US" dirty="0"/>
              <a:t>DECONSTRUCTION OF MONOPOLY BOARD GAME</a:t>
            </a:r>
          </a:p>
        </p:txBody>
      </p:sp>
      <p:pic>
        <p:nvPicPr>
          <p:cNvPr id="11" name="Picture 10">
            <a:extLst>
              <a:ext uri="{FF2B5EF4-FFF2-40B4-BE49-F238E27FC236}">
                <a16:creationId xmlns:a16="http://schemas.microsoft.com/office/drawing/2014/main" id="{F6F88131-A55B-D9CD-9506-E2CFF170438E}"/>
              </a:ext>
            </a:extLst>
          </p:cNvPr>
          <p:cNvPicPr>
            <a:picLocks noChangeAspect="1"/>
          </p:cNvPicPr>
          <p:nvPr/>
        </p:nvPicPr>
        <p:blipFill>
          <a:blip r:embed="rId2"/>
          <a:stretch>
            <a:fillRect/>
          </a:stretch>
        </p:blipFill>
        <p:spPr>
          <a:xfrm>
            <a:off x="4098168" y="1917357"/>
            <a:ext cx="6478226" cy="4326046"/>
          </a:xfrm>
          <a:prstGeom prst="rect">
            <a:avLst/>
          </a:prstGeom>
        </p:spPr>
      </p:pic>
    </p:spTree>
    <p:extLst>
      <p:ext uri="{BB962C8B-B14F-4D97-AF65-F5344CB8AC3E}">
        <p14:creationId xmlns:p14="http://schemas.microsoft.com/office/powerpoint/2010/main" val="2737758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E81D4CC6-3580-4AFF-ADAD-40005A217EE9}">
  <ds:schemaRefs>
    <ds:schemaRef ds:uri="http://schemas.microsoft.com/sharepoint/v3/contenttype/forms"/>
  </ds:schemaRefs>
</ds:datastoreItem>
</file>

<file path=customXml/itemProps2.xml><?xml version="1.0" encoding="utf-8"?>
<ds:datastoreItem xmlns:ds="http://schemas.openxmlformats.org/officeDocument/2006/customXml" ds:itemID="{0A8E5EEF-D939-4E9B-B588-5A9B9A07F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8AA7B-8093-4312-9C92-093E87B9931D}">
  <ds:schemaRefs>
    <ds:schemaRef ds:uri="http://schemas.microsoft.com/office/2006/documentManagement/types"/>
    <ds:schemaRef ds:uri="230e9df3-be65-4c73-a93b-d1236ebd677e"/>
    <ds:schemaRef ds:uri="http://purl.org/dc/terms/"/>
    <ds:schemaRef ds:uri="http://purl.org/dc/dcmitype/"/>
    <ds:schemaRef ds:uri="http://schemas.microsoft.com/office/infopath/2007/PartnerControls"/>
    <ds:schemaRef ds:uri="http://www.w3.org/XML/1998/namespace"/>
    <ds:schemaRef ds:uri="http://schemas.openxmlformats.org/package/2006/metadata/core-properties"/>
    <ds:schemaRef ds:uri="http://purl.org/dc/elements/1.1/"/>
    <ds:schemaRef ds:uri="http://schemas.microsoft.com/sharepoint/v3"/>
    <ds:schemaRef ds:uri="16c05727-aa75-4e4a-9b5f-8a80a1165891"/>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Digital time capsule</Template>
  <TotalTime>284</TotalTime>
  <Words>2984</Words>
  <Application>Microsoft Office PowerPoint</Application>
  <PresentationFormat>Widescreen</PresentationFormat>
  <Paragraphs>236</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MS PMincho</vt:lpstr>
      <vt:lpstr>Akira Expanded</vt:lpstr>
      <vt:lpstr>Arial</vt:lpstr>
      <vt:lpstr>Calibri</vt:lpstr>
      <vt:lpstr>Courier New</vt:lpstr>
      <vt:lpstr>Mangal</vt:lpstr>
      <vt:lpstr>Custom</vt:lpstr>
      <vt:lpstr>DE CONSTUCTION  OF</vt:lpstr>
      <vt:lpstr>INTRODUCTION</vt:lpstr>
      <vt:lpstr>ABOUT MONOPOLY</vt:lpstr>
      <vt:lpstr>MR MONOPOLY</vt:lpstr>
      <vt:lpstr>HISTORY OF MONOPOLY</vt:lpstr>
      <vt:lpstr>HISTORY OF MONOPOLY</vt:lpstr>
      <vt:lpstr>FIRST MONOPOLY GAME</vt:lpstr>
      <vt:lpstr>PowerPoint Presentation</vt:lpstr>
      <vt:lpstr>UNBOXING MONOPOLY</vt:lpstr>
      <vt:lpstr>INSIDE THE BOX</vt:lpstr>
      <vt:lpstr>HOW TO  PLAY MONOPOLY</vt:lpstr>
      <vt:lpstr>PowerPoint Presentation</vt:lpstr>
      <vt:lpstr>PowerPoint Presentation</vt:lpstr>
      <vt:lpstr>PowerPoint Presentation</vt:lpstr>
      <vt:lpstr>ABOUT THE BOARD </vt:lpstr>
      <vt:lpstr>PROPERTY CARDs OF MONOPOLY</vt:lpstr>
      <vt:lpstr>PROPERTY CARDs OF MONOPOLY</vt:lpstr>
      <vt:lpstr>OTHER PROPERTY CARDs OF MONOPOLY</vt:lpstr>
      <vt:lpstr>SPECIAL CARDs OF MONOPOLY</vt:lpstr>
      <vt:lpstr>CURRENCIES IN MONOPOLY</vt:lpstr>
      <vt:lpstr>TOKENS USED IN MONOPOLY</vt:lpstr>
      <vt:lpstr>EVOLUTION OF TOKENS IN MONOPOLY</vt:lpstr>
      <vt:lpstr>LIST OF MONOPOLY GAMES</vt:lpstr>
      <vt:lpstr>Other MONOPOLY GAMES</vt:lpstr>
      <vt:lpstr>MONOPOLY land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Atlkm .</dc:creator>
  <cp:lastModifiedBy>Atlkm .</cp:lastModifiedBy>
  <cp:revision>30</cp:revision>
  <dcterms:created xsi:type="dcterms:W3CDTF">2024-10-17T16:39:03Z</dcterms:created>
  <dcterms:modified xsi:type="dcterms:W3CDTF">2024-10-19T14:34:21Z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